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7"/>
  </p:notesMasterIdLst>
  <p:sldIdLst>
    <p:sldId id="942" r:id="rId2"/>
    <p:sldId id="973" r:id="rId3"/>
    <p:sldId id="1005" r:id="rId4"/>
    <p:sldId id="1006" r:id="rId5"/>
    <p:sldId id="1007" r:id="rId6"/>
    <p:sldId id="1008" r:id="rId7"/>
    <p:sldId id="1016" r:id="rId8"/>
    <p:sldId id="1011" r:id="rId9"/>
    <p:sldId id="998" r:id="rId10"/>
    <p:sldId id="1000" r:id="rId11"/>
    <p:sldId id="1013" r:id="rId12"/>
    <p:sldId id="1015" r:id="rId13"/>
    <p:sldId id="974" r:id="rId14"/>
    <p:sldId id="990" r:id="rId15"/>
    <p:sldId id="941" r:id="rId1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0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iane Mondo - ISD" initials="AM " lastIdx="1" clrIdx="0">
    <p:extLst>
      <p:ext uri="{19B8F6BF-5375-455C-9EA6-DF929625EA0E}">
        <p15:presenceInfo xmlns:p15="http://schemas.microsoft.com/office/powerpoint/2012/main" userId="Ariane Mondo - ISD" providerId="None"/>
      </p:ext>
    </p:extLst>
  </p:cmAuthor>
  <p:cmAuthor id="2" name="Cliente" initials="C" lastIdx="1" clrIdx="1">
    <p:extLst>
      <p:ext uri="{19B8F6BF-5375-455C-9EA6-DF929625EA0E}">
        <p15:presenceInfo xmlns:p15="http://schemas.microsoft.com/office/powerpoint/2012/main" userId="Cliente" providerId="None"/>
      </p:ext>
    </p:extLst>
  </p:cmAuthor>
  <p:cmAuthor id="3" name="Mohamed Zorkot" initials="MZ" lastIdx="4" clrIdx="2">
    <p:extLst>
      <p:ext uri="{19B8F6BF-5375-455C-9EA6-DF929625EA0E}">
        <p15:presenceInfo xmlns:p15="http://schemas.microsoft.com/office/powerpoint/2012/main" userId="118b9a7a4a3f0a3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5555"/>
    <a:srgbClr val="ED7F26"/>
    <a:srgbClr val="006B6B"/>
    <a:srgbClr val="EC8026"/>
    <a:srgbClr val="969696"/>
    <a:srgbClr val="0C6164"/>
    <a:srgbClr val="0C6263"/>
    <a:srgbClr val="FFC000"/>
    <a:srgbClr val="0C6163"/>
    <a:srgbClr val="0E61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1A00AE9-A1A2-41E5-BFEA-B7B3A30D2E91}">
  <a:tblStyle styleId="{C1A00AE9-A1A2-41E5-BFEA-B7B3A30D2E91}" styleName="Table_0"/>
  <a:tblStyle styleId="{201828EE-7A15-405E-A3A7-1E05F05070D1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4E6"/>
          </a:solidFill>
        </a:fill>
      </a:tcStyle>
    </a:wholeTbl>
    <a:band1H>
      <a:tcStyle>
        <a:tcBdr/>
        <a:fill>
          <a:solidFill>
            <a:srgbClr val="FFE8CA"/>
          </a:solidFill>
        </a:fill>
      </a:tcStyle>
    </a:band1H>
    <a:band1V>
      <a:tcStyle>
        <a:tcBdr/>
        <a:fill>
          <a:solidFill>
            <a:srgbClr val="FFE8CA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4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4"/>
          </a:solidFill>
        </a:fill>
      </a:tcStyle>
    </a:firstRow>
  </a:tblStyle>
  <a:tblStyle styleId="{575169E1-D2C8-4876-9812-FCBC6CD20980}" styleName="Table_2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BF1E8"/>
          </a:solidFill>
        </a:fill>
      </a:tcStyle>
    </a:wholeTbl>
    <a:band1H>
      <a:tcStyle>
        <a:tcBdr/>
        <a:fill>
          <a:solidFill>
            <a:srgbClr val="D4E2CE"/>
          </a:solidFill>
        </a:fill>
      </a:tcStyle>
    </a:band1H>
    <a:band1V>
      <a:tcStyle>
        <a:tcBdr/>
        <a:fill>
          <a:solidFill>
            <a:srgbClr val="D4E2CE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6"/>
          </a:solidFill>
        </a:fill>
      </a:tcStyle>
    </a:firstRow>
  </a:tblStyle>
  <a:tblStyle styleId="{69355C6A-A0A1-4DED-AD0A-F0B8A12696CE}" styleName="Table_3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0F0F0"/>
          </a:solidFill>
        </a:fill>
      </a:tcStyle>
    </a:wholeTbl>
    <a:band1H>
      <a:tcStyle>
        <a:tcBdr/>
        <a:fill>
          <a:solidFill>
            <a:srgbClr val="E0E0E0"/>
          </a:solidFill>
        </a:fill>
      </a:tcStyle>
    </a:band1H>
    <a:band1V>
      <a:tcStyle>
        <a:tcBdr/>
        <a:fill>
          <a:solidFill>
            <a:srgbClr val="E0E0E0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3"/>
          </a:solidFill>
        </a:fill>
      </a:tcStyle>
    </a:firstRow>
  </a:tblStyle>
  <a:tblStyle styleId="{370F80E8-6707-4242-BEBB-14CA5A3B4592}" styleName="Table_4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8EBF5"/>
          </a:solidFill>
        </a:fill>
      </a:tcStyle>
    </a:wholeTbl>
    <a:band1H>
      <a:tcStyle>
        <a:tcBdr/>
        <a:fill>
          <a:solidFill>
            <a:srgbClr val="CDD4EA"/>
          </a:solidFill>
        </a:fill>
      </a:tcStyle>
    </a:band1H>
    <a:band1V>
      <a:tcStyle>
        <a:tcBdr/>
        <a:fill>
          <a:solidFill>
            <a:srgbClr val="CDD4EA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2470E9AB-E118-456F-A07E-E27CDC8A4059}" styleName="Table_5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</a:tblStyle>
  <a:tblStyle styleId="{334479B5-906D-4072-8AA9-2484BB612B33}" styleName="Table_6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Style>
        <a:tcBdr>
          <a:top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bottom>
        </a:tcBdr>
      </a:tcStyle>
    </a:band1H>
    <a:band1V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1V>
    <a:band2V>
      <a:tcStyle>
        <a:tcBdr>
          <a:lef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508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a:top>
        </a:tcBdr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1E4AEA4-8DFA-4A89-87EB-49C32662AFE0}" styleName="Estilo Médio 2 - Ênfas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D083AE6-46FA-4A59-8FB0-9F97EB10719F}" styleName="Estilo Claro 3 - Ênfas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0E3FDE45-AF77-4B5C-9715-49D594BDF05E}" styleName="Estilo Claro 1 - Ênfase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Estilo Claro 1 - Ênfas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38" autoAdjust="0"/>
    <p:restoredTop sz="82896" autoAdjust="0"/>
  </p:normalViewPr>
  <p:slideViewPr>
    <p:cSldViewPr snapToGrid="0">
      <p:cViewPr varScale="1">
        <p:scale>
          <a:sx n="94" d="100"/>
          <a:sy n="94" d="100"/>
        </p:scale>
        <p:origin x="1018" y="8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jpe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svg>
</file>

<file path=ppt/media/image6.pn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5350811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0435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119633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713116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67398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319157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63748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pt-B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os sistemas biológicos complexos são suscetíveis a falhas, sendo uma parcela significativa ocorrida no sistema motor. São diversas doenças e lesões no sistema motor que alteram a execução do movimento. Dentre essas doenças, existem as de origem neurológica, que são considerados um dos graves problemas de saúde pública. UM de grande relevância é o Acidente Vascular Encefálico (AVE), também conhecido por AVC ou derrame. De acordo com a organização nacional da saúde, ele é uma das principais causas de incapacidade registradas no mundo. </a:t>
            </a:r>
          </a:p>
          <a:p>
            <a:r>
              <a:rPr lang="pt-B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Assim,o</a:t>
            </a:r>
            <a:r>
              <a:rPr lang="pt-B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desenvolvimento de novas tecnologias em prol da saúde é uma das grandes linhas de pesquisas e desenvolvimento, no qual podemos citar equipamentos robóticos, </a:t>
            </a:r>
            <a:r>
              <a:rPr lang="pt-BR" sz="1200" b="0" i="0" u="none" strike="noStrike" kern="1200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neuropróteses,etc</a:t>
            </a:r>
            <a:r>
              <a:rPr lang="pt-B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... Visando proporcionar melhor qualidade de vida para quem precisa!</a:t>
            </a: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551284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  <a:tabLst/>
              <a:defRPr/>
            </a:pPr>
            <a:r>
              <a:rPr lang="pt-BR" sz="1200" b="0" i="0" u="none" strike="noStrike" kern="1200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Conceituando melhor, o AVE pode ser caracterizado como isquêmico, quando o fluxo de sangue é interrompido,  ou hemorrágico, quando um vaso se rompe . O ave pode tornar a marcha descoordenada, desequilibrada e pode consumir elevados valores energéticos do indivíduo, sendo que a maioria precisa passar pela reabilitação. Dentre as sequelas, pode ocorrer a hemiplegia, que é o caso mais grave e causa a paralisia de um lado do corpo. E a hemiparesia, que se caracteriza pela perda parcial dos movimentos , ou seja, dificuldade de movimentar o lado afetado. </a:t>
            </a: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243112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29697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932666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r>
              <a:rPr lang="pt-BR" dirty="0"/>
              <a:t>Nervo fibular</a:t>
            </a: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70449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r>
              <a:rPr lang="pt-BR" dirty="0"/>
              <a:t>A lacuna que fica é, principalmente, sobre os resultados a longo prazo. Ressaltar que meu projeto de mestrado ainda não foi definido por isso. E por isso que diversas linhas de pesquisa visam otimizar o FES, fazendo o uso de seus benefícios e tentando trazer maiores benefícios a longo prazo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r>
              <a:rPr lang="pt-BR" dirty="0"/>
              <a:t> </a:t>
            </a: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3699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None/>
            </a:pP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Existem vários métodos: </a:t>
            </a:r>
            <a:r>
              <a:rPr lang="pt-BR" sz="1200" b="0" i="0" u="none" strike="noStrike" kern="1200" cap="none" baseline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dessincronização</a:t>
            </a: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relacionada a eventos(ERD), ritmo sensório motor (SMR), o mais usual é o potencial evocado visual em estado estacionário (SSVEP)</a:t>
            </a:r>
            <a:b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caso de membros inferiores:  a amplitude de movimento na articulação do tornozelo aumentaram significativamente com o sistema FES controlado por BCI (baseado em SMR (ritmo sensório motor)) em comparação com FES sozinho </a:t>
            </a: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590074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indent="-171450"/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Neste contexto, o objetivo do trabalho é associar o FES ao BMI visando melhores resultados a longo prazo. Como? Partindo das hipóteses que:</a:t>
            </a:r>
          </a:p>
          <a:p>
            <a:pPr marL="171450" indent="-171450"/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FES reduz a espasticidade muscular e, portanto, pode ser considerado um feedback proprioceptivo eficiente para a BCI. (Feedback sensório motor auxilia na plasticidade)</a:t>
            </a:r>
          </a:p>
          <a:p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aprendizagem </a:t>
            </a:r>
            <a:r>
              <a:rPr lang="pt-BR" sz="1200" b="0" i="0" u="none" strike="noStrike" kern="1200" cap="none" baseline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Hebbian</a:t>
            </a: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O conjunto permite (1) excitação simultânea das zonas motoras do córtex na imaginação do movimento (BCI) e , pela estrutura da medula espinhal induzida por FES , </a:t>
            </a:r>
            <a:r>
              <a:rPr lang="pt-BR" sz="1200" b="0" i="0" u="none" strike="noStrike" kern="1200" cap="none" baseline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tb</a:t>
            </a: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ocorre a (2) excitação da medula espinhal  com os </a:t>
            </a:r>
            <a:r>
              <a:rPr lang="pt-BR" sz="1200" b="0" i="0" u="none" strike="noStrike" kern="1200" cap="none" baseline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motoneurônios</a:t>
            </a: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alfa e excitação de interneurônios induzida pela corrente aferente de contrações musculares devido a FES). Isso leva à restauração da capacidade de controlar os movimentos do membro parético pelas áreas motoras corticais – em outras palavras, pode ocorrer a plasticidade </a:t>
            </a:r>
            <a:r>
              <a:rPr lang="pt-BR" sz="1200" b="0" i="0" u="none" strike="noStrike" kern="1200" cap="none" baseline="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hebbian</a:t>
            </a:r>
            <a: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induzida pela ativação de neurônios motores superiores e inferiores</a:t>
            </a:r>
            <a:br>
              <a:rPr lang="pt-BR" sz="1200" b="0" i="0" u="none" strike="noStrike" kern="1200" cap="none" baseline="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dirty="0"/>
          </a:p>
        </p:txBody>
      </p:sp>
      <p:sp>
        <p:nvSpPr>
          <p:cNvPr id="90" name="Google Shape;90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277427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1"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Título capa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31074" y="1413227"/>
            <a:ext cx="8451681" cy="1314450"/>
          </a:xfrm>
        </p:spPr>
        <p:txBody>
          <a:bodyPr/>
          <a:lstStyle>
            <a:lvl1pPr marL="0" indent="0" algn="ctr">
              <a:buNone/>
              <a:defRPr sz="320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Nome do apresentador</a:t>
            </a:r>
            <a:endParaRPr lang="en-US" dirty="0"/>
          </a:p>
        </p:txBody>
      </p:sp>
      <p:pic>
        <p:nvPicPr>
          <p:cNvPr id="10" name="Google Shape;85;p1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86;p1"/>
          <p:cNvPicPr preferRelativeResize="0"/>
          <p:nvPr userDrawn="1"/>
        </p:nvPicPr>
        <p:blipFill rotWithShape="1">
          <a:blip r:embed="rId4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r="60084" b="-10161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</p:spPr>
      </p:pic>
      <p:pic>
        <p:nvPicPr>
          <p:cNvPr id="16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l="70057" t="-22401" r="-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004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pa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Título capa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31074" y="1413227"/>
            <a:ext cx="8451681" cy="1314450"/>
          </a:xfrm>
        </p:spPr>
        <p:txBody>
          <a:bodyPr/>
          <a:lstStyle>
            <a:lvl1pPr marL="0" indent="0" algn="ctr">
              <a:buNone/>
              <a:defRPr sz="320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Nome do apresentador</a:t>
            </a:r>
            <a:endParaRPr lang="en-US" dirty="0"/>
          </a:p>
        </p:txBody>
      </p:sp>
      <p:pic>
        <p:nvPicPr>
          <p:cNvPr id="13" name="Google Shape;85;p1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86;p1"/>
          <p:cNvPicPr preferRelativeResize="0"/>
          <p:nvPr userDrawn="1"/>
        </p:nvPicPr>
        <p:blipFill rotWithShape="1">
          <a:blip r:embed="rId3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r="60084" b="-10161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</p:spPr>
      </p:pic>
      <p:pic>
        <p:nvPicPr>
          <p:cNvPr id="16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0057" t="-22401" r="-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</p:spPr>
      </p:pic>
      <p:sp>
        <p:nvSpPr>
          <p:cNvPr id="17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1946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pa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Título capa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31074" y="1413227"/>
            <a:ext cx="8451681" cy="1314450"/>
          </a:xfrm>
        </p:spPr>
        <p:txBody>
          <a:bodyPr/>
          <a:lstStyle>
            <a:lvl1pPr marL="0" indent="0" algn="ctr">
              <a:buNone/>
              <a:defRPr sz="320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Nome do apresentador</a:t>
            </a:r>
            <a:endParaRPr lang="en-US" dirty="0"/>
          </a:p>
        </p:txBody>
      </p:sp>
      <p:pic>
        <p:nvPicPr>
          <p:cNvPr id="13" name="Google Shape;85;p1"/>
          <p:cNvPicPr preferRelativeResize="0"/>
          <p:nvPr userDrawn="1"/>
        </p:nvPicPr>
        <p:blipFill rotWithShape="1">
          <a:blip r:embed="rId2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86;p1"/>
          <p:cNvPicPr preferRelativeResize="0"/>
          <p:nvPr userDrawn="1"/>
        </p:nvPicPr>
        <p:blipFill rotWithShape="1">
          <a:blip r:embed="rId3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1" r="60084" b="-10161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</p:spPr>
      </p:pic>
      <p:pic>
        <p:nvPicPr>
          <p:cNvPr id="16" name="Gráfico 3">
            <a:extLst>
              <a:ext uri="{FF2B5EF4-FFF2-40B4-BE49-F238E27FC236}">
                <a16:creationId xmlns:a16="http://schemas.microsoft.com/office/drawing/2014/main" id="{24E68522-B268-4953-971D-1387FBBD0D1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l="70057" t="-22401" r="-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</p:spPr>
      </p:pic>
      <p:sp>
        <p:nvSpPr>
          <p:cNvPr id="17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" name="Google Shape;85;p1"/>
          <p:cNvPicPr preferRelativeResize="0"/>
          <p:nvPr userDrawn="1"/>
        </p:nvPicPr>
        <p:blipFill rotWithShape="1">
          <a:blip r:embed="rId2">
            <a:alphaModFix/>
          </a:blip>
          <a:srcRect l="71367"/>
          <a:stretch/>
        </p:blipFill>
        <p:spPr>
          <a:xfrm>
            <a:off x="-19051" y="127445"/>
            <a:ext cx="1178477" cy="50160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8889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2"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688747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Introdução/Método/Resultado...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31075" y="1413227"/>
            <a:ext cx="6400800" cy="1314450"/>
          </a:xfrm>
        </p:spPr>
        <p:txBody>
          <a:bodyPr/>
          <a:lstStyle>
            <a:lvl1pPr marL="0" indent="0" algn="just">
              <a:buNone/>
              <a:defRPr sz="320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texto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2738822" y="4734834"/>
            <a:ext cx="3673273" cy="347124"/>
            <a:chOff x="2524331" y="4678389"/>
            <a:chExt cx="3673273" cy="347124"/>
          </a:xfrm>
        </p:grpSpPr>
        <p:pic>
          <p:nvPicPr>
            <p:cNvPr id="15" name="Google Shape;85;p1"/>
            <p:cNvPicPr preferRelativeResize="0"/>
            <p:nvPr userDrawn="1"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294773" y="4766403"/>
              <a:ext cx="212603" cy="25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86;p1"/>
            <p:cNvPicPr preferRelativeResize="0"/>
            <p:nvPr userDrawn="1"/>
          </p:nvPicPr>
          <p:blipFill rotWithShape="1">
            <a:blip r:embed="rId4">
              <a:alphaModFix/>
            </a:blip>
            <a:srcRect l="23077"/>
            <a:stretch/>
          </p:blipFill>
          <p:spPr>
            <a:xfrm>
              <a:off x="4511894" y="4780859"/>
              <a:ext cx="580732" cy="2199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t="1" r="60084" b="-10161"/>
            <a:stretch/>
          </p:blipFill>
          <p:spPr>
            <a:xfrm>
              <a:off x="2524331" y="4715074"/>
              <a:ext cx="1690169" cy="310439"/>
            </a:xfrm>
            <a:prstGeom prst="rect">
              <a:avLst/>
            </a:prstGeom>
          </p:spPr>
        </p:pic>
        <p:pic>
          <p:nvPicPr>
            <p:cNvPr id="18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70057" t="-22401" r="-1" b="-24481"/>
            <a:stretch/>
          </p:blipFill>
          <p:spPr>
            <a:xfrm>
              <a:off x="5134275" y="4678389"/>
              <a:ext cx="1063329" cy="347124"/>
            </a:xfrm>
            <a:prstGeom prst="rect">
              <a:avLst/>
            </a:prstGeom>
          </p:spPr>
        </p:pic>
      </p:grpSp>
      <p:sp>
        <p:nvSpPr>
          <p:cNvPr id="19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2327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688747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Introdução/Método/Resultado...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31075" y="1413227"/>
            <a:ext cx="6400800" cy="1314450"/>
          </a:xfrm>
        </p:spPr>
        <p:txBody>
          <a:bodyPr/>
          <a:lstStyle>
            <a:lvl1pPr marL="0" indent="0" algn="just">
              <a:buNone/>
              <a:defRPr sz="320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texto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2738822" y="4734834"/>
            <a:ext cx="3673273" cy="347124"/>
            <a:chOff x="2524331" y="4678389"/>
            <a:chExt cx="3673273" cy="347124"/>
          </a:xfrm>
        </p:grpSpPr>
        <p:pic>
          <p:nvPicPr>
            <p:cNvPr id="15" name="Google Shape;85;p1"/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4294773" y="4766403"/>
              <a:ext cx="212603" cy="25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86;p1"/>
            <p:cNvPicPr preferRelativeResize="0"/>
            <p:nvPr userDrawn="1"/>
          </p:nvPicPr>
          <p:blipFill rotWithShape="1">
            <a:blip r:embed="rId3">
              <a:alphaModFix/>
            </a:blip>
            <a:srcRect l="23077"/>
            <a:stretch/>
          </p:blipFill>
          <p:spPr>
            <a:xfrm>
              <a:off x="4511894" y="4780859"/>
              <a:ext cx="580732" cy="2199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1" r="60084" b="-10161"/>
            <a:stretch/>
          </p:blipFill>
          <p:spPr>
            <a:xfrm>
              <a:off x="2524331" y="4715074"/>
              <a:ext cx="1690169" cy="310439"/>
            </a:xfrm>
            <a:prstGeom prst="rect">
              <a:avLst/>
            </a:prstGeom>
          </p:spPr>
        </p:pic>
        <p:pic>
          <p:nvPicPr>
            <p:cNvPr id="18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70057" t="-22401" r="-1" b="-24481"/>
            <a:stretch/>
          </p:blipFill>
          <p:spPr>
            <a:xfrm>
              <a:off x="5134275" y="4678389"/>
              <a:ext cx="1063329" cy="347124"/>
            </a:xfrm>
            <a:prstGeom prst="rect">
              <a:avLst/>
            </a:prstGeom>
          </p:spPr>
        </p:pic>
      </p:grpSp>
      <p:sp>
        <p:nvSpPr>
          <p:cNvPr id="11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39016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517"/>
          <p:cNvSpPr txBox="1">
            <a:spLocks noGrp="1"/>
          </p:cNvSpPr>
          <p:nvPr>
            <p:ph type="title" hasCustomPrompt="1"/>
          </p:nvPr>
        </p:nvSpPr>
        <p:spPr>
          <a:xfrm>
            <a:off x="331075" y="204951"/>
            <a:ext cx="8688747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 baseline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350"/>
            </a:lvl2pPr>
            <a:lvl3pPr lvl="2" indent="0">
              <a:spcBef>
                <a:spcPts val="0"/>
              </a:spcBef>
              <a:buNone/>
              <a:defRPr sz="1350"/>
            </a:lvl3pPr>
            <a:lvl4pPr lvl="3" indent="0">
              <a:spcBef>
                <a:spcPts val="0"/>
              </a:spcBef>
              <a:buNone/>
              <a:defRPr sz="1350"/>
            </a:lvl4pPr>
            <a:lvl5pPr lvl="4" indent="0">
              <a:spcBef>
                <a:spcPts val="0"/>
              </a:spcBef>
              <a:buNone/>
              <a:defRPr sz="1350"/>
            </a:lvl5pPr>
            <a:lvl6pPr lvl="5" indent="0">
              <a:spcBef>
                <a:spcPts val="0"/>
              </a:spcBef>
              <a:buNone/>
              <a:defRPr sz="1350"/>
            </a:lvl6pPr>
            <a:lvl7pPr lvl="6" indent="0">
              <a:spcBef>
                <a:spcPts val="0"/>
              </a:spcBef>
              <a:buNone/>
              <a:defRPr sz="1350"/>
            </a:lvl7pPr>
            <a:lvl8pPr lvl="7" indent="0">
              <a:spcBef>
                <a:spcPts val="0"/>
              </a:spcBef>
              <a:buNone/>
              <a:defRPr sz="1350"/>
            </a:lvl8pPr>
            <a:lvl9pPr lvl="8" indent="0">
              <a:spcBef>
                <a:spcPts val="0"/>
              </a:spcBef>
              <a:buNone/>
              <a:defRPr sz="1350"/>
            </a:lvl9pPr>
          </a:lstStyle>
          <a:p>
            <a:r>
              <a:rPr lang="pt-BR" dirty="0"/>
              <a:t>Introdução/Método/Resultado...</a:t>
            </a:r>
            <a:endParaRPr dirty="0"/>
          </a:p>
        </p:txBody>
      </p:sp>
      <p:sp>
        <p:nvSpPr>
          <p:cNvPr id="9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348766" y="4311601"/>
            <a:ext cx="3333217" cy="557263"/>
          </a:xfrm>
        </p:spPr>
        <p:txBody>
          <a:bodyPr/>
          <a:lstStyle>
            <a:lvl1pPr marL="0" indent="0" algn="just">
              <a:buNone/>
              <a:defRPr sz="1800" baseline="0">
                <a:solidFill>
                  <a:srgbClr val="075555"/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Fonte do objeto e legenda</a:t>
            </a:r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2738822" y="4734834"/>
            <a:ext cx="3673273" cy="347124"/>
            <a:chOff x="2524331" y="4678389"/>
            <a:chExt cx="3673273" cy="347124"/>
          </a:xfrm>
        </p:grpSpPr>
        <p:pic>
          <p:nvPicPr>
            <p:cNvPr id="15" name="Google Shape;85;p1"/>
            <p:cNvPicPr preferRelativeResize="0"/>
            <p:nvPr userDrawn="1"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4294773" y="4766403"/>
              <a:ext cx="212603" cy="25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86;p1"/>
            <p:cNvPicPr preferRelativeResize="0"/>
            <p:nvPr userDrawn="1"/>
          </p:nvPicPr>
          <p:blipFill rotWithShape="1">
            <a:blip r:embed="rId3">
              <a:alphaModFix/>
            </a:blip>
            <a:srcRect l="23077"/>
            <a:stretch/>
          </p:blipFill>
          <p:spPr>
            <a:xfrm>
              <a:off x="4511894" y="4780859"/>
              <a:ext cx="580732" cy="2199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t="1" r="60084" b="-10161"/>
            <a:stretch/>
          </p:blipFill>
          <p:spPr>
            <a:xfrm>
              <a:off x="2524331" y="4715074"/>
              <a:ext cx="1690169" cy="310439"/>
            </a:xfrm>
            <a:prstGeom prst="rect">
              <a:avLst/>
            </a:prstGeom>
          </p:spPr>
        </p:pic>
        <p:pic>
          <p:nvPicPr>
            <p:cNvPr id="18" name="Gráfico 3">
              <a:extLst>
                <a:ext uri="{FF2B5EF4-FFF2-40B4-BE49-F238E27FC236}">
                  <a16:creationId xmlns:a16="http://schemas.microsoft.com/office/drawing/2014/main" id="{24E68522-B268-4953-971D-1387FBBD0D1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 l="70057" t="-22401" r="-1" b="-24481"/>
            <a:stretch/>
          </p:blipFill>
          <p:spPr>
            <a:xfrm>
              <a:off x="5134275" y="4678389"/>
              <a:ext cx="1063329" cy="347124"/>
            </a:xfrm>
            <a:prstGeom prst="rect">
              <a:avLst/>
            </a:prstGeom>
          </p:spPr>
        </p:pic>
      </p:grpSp>
      <p:sp>
        <p:nvSpPr>
          <p:cNvPr id="11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Content Placeholder 2"/>
          <p:cNvSpPr>
            <a:spLocks noGrp="1"/>
          </p:cNvSpPr>
          <p:nvPr>
            <p:ph idx="13"/>
          </p:nvPr>
        </p:nvSpPr>
        <p:spPr>
          <a:xfrm>
            <a:off x="5348766" y="1362076"/>
            <a:ext cx="3333217" cy="2790823"/>
          </a:xfrm>
        </p:spPr>
        <p:txBody>
          <a:bodyPr>
            <a:noAutofit/>
          </a:bodyPr>
          <a:lstStyle>
            <a:lvl1pPr>
              <a:defRPr>
                <a:solidFill>
                  <a:srgbClr val="539E9E"/>
                </a:solidFill>
              </a:defRPr>
            </a:lvl1pPr>
          </a:lstStyle>
          <a:p>
            <a:pPr lvl="0"/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331788" y="1362075"/>
            <a:ext cx="4684712" cy="3373438"/>
          </a:xfrm>
        </p:spPr>
        <p:txBody>
          <a:bodyPr/>
          <a:lstStyle>
            <a:lvl1pPr>
              <a:defRPr sz="3200"/>
            </a:lvl1pPr>
            <a:lvl2pPr>
              <a:defRPr sz="2600"/>
            </a:lvl2pPr>
            <a:lvl3pPr marL="1041400" indent="0">
              <a:buNone/>
              <a:defRPr/>
            </a:lvl3pPr>
            <a:lvl4pPr marL="1485900" indent="0">
              <a:buNone/>
              <a:defRPr/>
            </a:lvl4pPr>
            <a:lvl5pPr marL="1943100" indent="0">
              <a:buNone/>
              <a:defRPr/>
            </a:lvl5pPr>
          </a:lstStyle>
          <a:p>
            <a:pPr lvl="0"/>
            <a:r>
              <a:rPr lang="pt-BR" dirty="0"/>
              <a:t>tópico1</a:t>
            </a:r>
            <a:endParaRPr lang="en-US" dirty="0"/>
          </a:p>
          <a:p>
            <a:pPr lvl="1"/>
            <a:r>
              <a:rPr lang="en-US" dirty="0" err="1"/>
              <a:t>subtópico</a:t>
            </a:r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840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preserve="1" userDrawn="1">
  <p:cSld name="Final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 hasCustomPrompt="1"/>
          </p:nvPr>
        </p:nvSpPr>
        <p:spPr>
          <a:xfrm>
            <a:off x="628650" y="189309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pt-BR" dirty="0"/>
              <a:t>email@isd.org.br</a:t>
            </a:r>
            <a:endParaRPr dirty="0"/>
          </a:p>
        </p:txBody>
      </p:sp>
      <p:pic>
        <p:nvPicPr>
          <p:cNvPr id="19" name="Google Shape;100;g59a3c84599_0_4"/>
          <p:cNvPicPr preferRelativeResize="0"/>
          <p:nvPr userDrawn="1"/>
        </p:nvPicPr>
        <p:blipFill rotWithShape="1">
          <a:blip r:embed="rId2">
            <a:alphaModFix/>
          </a:blip>
          <a:srcRect l="41544" t="-22400" r="34831" b="-12240"/>
          <a:stretch/>
        </p:blipFill>
        <p:spPr>
          <a:xfrm>
            <a:off x="5262431" y="4260790"/>
            <a:ext cx="1603105" cy="60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1;g59a3c84599_0_4"/>
          <p:cNvPicPr preferRelativeResize="0"/>
          <p:nvPr userDrawn="1"/>
        </p:nvPicPr>
        <p:blipFill rotWithShape="1">
          <a:blip r:embed="rId3">
            <a:alphaModFix/>
          </a:blip>
          <a:srcRect/>
          <a:stretch/>
        </p:blipFill>
        <p:spPr>
          <a:xfrm>
            <a:off x="131979" y="4225820"/>
            <a:ext cx="1933325" cy="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;g59a3c84599_0_4"/>
          <p:cNvPicPr preferRelativeResize="0"/>
          <p:nvPr userDrawn="1"/>
        </p:nvPicPr>
        <p:blipFill rotWithShape="1">
          <a:blip r:embed="rId2">
            <a:alphaModFix/>
          </a:blip>
          <a:srcRect t="1" r="60083" b="-10160"/>
          <a:stretch/>
        </p:blipFill>
        <p:spPr>
          <a:xfrm>
            <a:off x="2022448" y="4256304"/>
            <a:ext cx="3229913" cy="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4;g59a3c84599_0_4"/>
          <p:cNvPicPr preferRelativeResize="0"/>
          <p:nvPr userDrawn="1"/>
        </p:nvPicPr>
        <p:blipFill rotWithShape="1">
          <a:blip r:embed="rId2">
            <a:alphaModFix/>
          </a:blip>
          <a:srcRect l="70057" t="-22401" b="-24481"/>
          <a:stretch/>
        </p:blipFill>
        <p:spPr>
          <a:xfrm>
            <a:off x="6959579" y="4186199"/>
            <a:ext cx="2032022" cy="663354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884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preserve="1" userDrawn="1">
  <p:cSld name="Final"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5"/>
          <p:cNvSpPr txBox="1">
            <a:spLocks noGrp="1"/>
          </p:cNvSpPr>
          <p:nvPr>
            <p:ph type="title" hasCustomPrompt="1"/>
          </p:nvPr>
        </p:nvSpPr>
        <p:spPr>
          <a:xfrm>
            <a:off x="628650" y="189309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pt-BR" dirty="0"/>
              <a:t>email@isd.org.br</a:t>
            </a:r>
            <a:endParaRPr dirty="0"/>
          </a:p>
        </p:txBody>
      </p:sp>
      <p:pic>
        <p:nvPicPr>
          <p:cNvPr id="19" name="Google Shape;100;g59a3c84599_0_4"/>
          <p:cNvPicPr preferRelativeResize="0"/>
          <p:nvPr userDrawn="1"/>
        </p:nvPicPr>
        <p:blipFill rotWithShape="1">
          <a:blip r:embed="rId3">
            <a:alphaModFix/>
          </a:blip>
          <a:srcRect l="41544" t="-22400" r="34831" b="-12240"/>
          <a:stretch/>
        </p:blipFill>
        <p:spPr>
          <a:xfrm>
            <a:off x="5262431" y="4260790"/>
            <a:ext cx="1603105" cy="60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101;g59a3c84599_0_4"/>
          <p:cNvPicPr preferRelativeResize="0"/>
          <p:nvPr userDrawn="1"/>
        </p:nvPicPr>
        <p:blipFill rotWithShape="1">
          <a:blip r:embed="rId4">
            <a:alphaModFix/>
          </a:blip>
          <a:srcRect/>
          <a:stretch/>
        </p:blipFill>
        <p:spPr>
          <a:xfrm>
            <a:off x="131979" y="4225820"/>
            <a:ext cx="1933325" cy="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103;g59a3c84599_0_4"/>
          <p:cNvPicPr preferRelativeResize="0"/>
          <p:nvPr userDrawn="1"/>
        </p:nvPicPr>
        <p:blipFill rotWithShape="1">
          <a:blip r:embed="rId3">
            <a:alphaModFix/>
          </a:blip>
          <a:srcRect t="1" r="60083" b="-10160"/>
          <a:stretch/>
        </p:blipFill>
        <p:spPr>
          <a:xfrm>
            <a:off x="2022448" y="4256304"/>
            <a:ext cx="3229913" cy="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104;g59a3c84599_0_4"/>
          <p:cNvPicPr preferRelativeResize="0"/>
          <p:nvPr userDrawn="1"/>
        </p:nvPicPr>
        <p:blipFill rotWithShape="1">
          <a:blip r:embed="rId3">
            <a:alphaModFix/>
          </a:blip>
          <a:srcRect l="70057" t="-22401" b="-24481"/>
          <a:stretch/>
        </p:blipFill>
        <p:spPr>
          <a:xfrm>
            <a:off x="6959579" y="4186199"/>
            <a:ext cx="2032022" cy="66335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35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8826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Título e Conteúdo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6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2900" lvl="0" indent="-257175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685800" lvl="1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028700" lvl="2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371600" lvl="3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1714500" lvl="4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057400" lvl="5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2400300" lvl="6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2743200" lvl="7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3086100" lvl="8" indent="-257175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fld id="{77F66F7A-58AD-4B47-AC55-E8BFCC8FA94D}" type="datetime1">
              <a:rPr lang="pt-BR" smtClean="0"/>
              <a:t>22/09/2020</a:t>
            </a:fld>
            <a:endParaRPr/>
          </a:p>
        </p:txBody>
      </p:sp>
      <p:sp>
        <p:nvSpPr>
          <p:cNvPr id="22" name="Google Shape;2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0913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6550573" cy="9301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rgbClr val="0C6263"/>
              </a:buClr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 dirty="0"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331076" y="1340069"/>
            <a:ext cx="8426669" cy="329265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rgbClr val="0C6263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rgbClr val="0C6263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rgbClr val="0C6263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rgbClr val="0C6263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rgbClr val="0C6263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6841772" y="4868864"/>
            <a:ext cx="2299793" cy="27384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>
              <a:defRPr sz="1200"/>
            </a:lvl1pPr>
          </a:lstStyle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‹nº›</a:t>
            </a:fld>
            <a:endParaRPr lang="en-US" b="1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7" r:id="rId3"/>
    <p:sldLayoutId id="2147483684" r:id="rId4"/>
    <p:sldLayoutId id="2147483685" r:id="rId5"/>
    <p:sldLayoutId id="2147483688" r:id="rId6"/>
    <p:sldLayoutId id="2147483681" r:id="rId7"/>
    <p:sldLayoutId id="2147483686" r:id="rId8"/>
    <p:sldLayoutId id="214748369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05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png"/><Relationship Id="rId5" Type="http://schemas.openxmlformats.org/officeDocument/2006/relationships/image" Target="../media/image22.emf"/><Relationship Id="rId4" Type="http://schemas.openxmlformats.org/officeDocument/2006/relationships/image" Target="../media/image2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2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9.xml"/><Relationship Id="rId4" Type="http://schemas.openxmlformats.org/officeDocument/2006/relationships/video" Target="../media/media2.mp4"/><Relationship Id="rId9" Type="http://schemas.openxmlformats.org/officeDocument/2006/relationships/image" Target="../media/image3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7.pn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3" Type="http://schemas.openxmlformats.org/officeDocument/2006/relationships/image" Target="../media/image7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7" Type="http://schemas.openxmlformats.org/officeDocument/2006/relationships/image" Target="../media/image23.png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H9M3_0uQ-9I?feature=oembed" TargetMode="External"/><Relationship Id="rId6" Type="http://schemas.openxmlformats.org/officeDocument/2006/relationships/image" Target="../media/image22.emf"/><Relationship Id="rId5" Type="http://schemas.openxmlformats.org/officeDocument/2006/relationships/image" Target="../media/image21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video" Target="https://www.youtube.com/embed/mq3zcseirwE?feature=oembed" TargetMode="External"/><Relationship Id="rId6" Type="http://schemas.openxmlformats.org/officeDocument/2006/relationships/image" Target="../media/image27.jpeg"/><Relationship Id="rId5" Type="http://schemas.openxmlformats.org/officeDocument/2006/relationships/image" Target="../media/image26.jpe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07676" y="1145164"/>
            <a:ext cx="8169993" cy="930165"/>
          </a:xfrm>
        </p:spPr>
        <p:txBody>
          <a:bodyPr/>
          <a:lstStyle/>
          <a:p>
            <a:r>
              <a:rPr lang="pt-BR" sz="3200" dirty="0"/>
              <a:t>Fechando o ciclo da recuperação da marcha - Unindo a interface cérebro-máquina (ICM) e estimulação elétrica funcional (FES) para melhorar a reabilitação da marcha de pacientes </a:t>
            </a:r>
            <a:r>
              <a:rPr lang="pt-BR" sz="3200" dirty="0" err="1"/>
              <a:t>hemiparéticos</a:t>
            </a:r>
            <a:endParaRPr lang="en-US" sz="3200" dirty="0"/>
          </a:p>
        </p:txBody>
      </p:sp>
      <p:sp>
        <p:nvSpPr>
          <p:cNvPr id="7" name="Subtitle 10"/>
          <p:cNvSpPr>
            <a:spLocks noGrp="1"/>
          </p:cNvSpPr>
          <p:nvPr>
            <p:ph type="subTitle" idx="1"/>
          </p:nvPr>
        </p:nvSpPr>
        <p:spPr>
          <a:xfrm>
            <a:off x="3151414" y="3555324"/>
            <a:ext cx="3530997" cy="443012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000" b="1" dirty="0">
                <a:solidFill>
                  <a:srgbClr val="ED7F26"/>
                </a:solidFill>
              </a:rPr>
              <a:t>Discente:</a:t>
            </a:r>
            <a:r>
              <a:rPr lang="pt-BR" sz="2000" dirty="0">
                <a:solidFill>
                  <a:srgbClr val="ED7F26"/>
                </a:solidFill>
              </a:rPr>
              <a:t> Mouhamed Zorkot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000" b="1" dirty="0">
                <a:solidFill>
                  <a:srgbClr val="ED7F26"/>
                </a:solidFill>
              </a:rPr>
              <a:t>Orientador: </a:t>
            </a:r>
            <a:r>
              <a:rPr lang="pt-BR" sz="2000" dirty="0">
                <a:solidFill>
                  <a:srgbClr val="ED7F26"/>
                </a:solidFill>
              </a:rPr>
              <a:t>Fabrício Brasil</a:t>
            </a:r>
          </a:p>
          <a:p>
            <a:pPr algn="l">
              <a:lnSpc>
                <a:spcPct val="100000"/>
              </a:lnSpc>
              <a:spcBef>
                <a:spcPts val="0"/>
              </a:spcBef>
            </a:pPr>
            <a:endParaRPr lang="pt-BR" sz="2400" dirty="0">
              <a:solidFill>
                <a:srgbClr val="ED7F26"/>
              </a:solidFill>
            </a:endParaRPr>
          </a:p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618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10</a:t>
            </a:fld>
            <a:endParaRPr/>
          </a:p>
        </p:txBody>
      </p:sp>
      <p:cxnSp>
        <p:nvCxnSpPr>
          <p:cNvPr id="6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401048"/>
            <a:ext cx="2481385" cy="1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21046" y="401048"/>
            <a:ext cx="2922954" cy="1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007555" y="0"/>
            <a:ext cx="4479240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Tipologia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31" name="Oval 2">
            <a:extLst>
              <a:ext uri="{FF2B5EF4-FFF2-40B4-BE49-F238E27FC236}">
                <a16:creationId xmlns:a16="http://schemas.microsoft.com/office/drawing/2014/main" id="{6E2B6BBE-F0A1-4AE0-A64A-AA3BCAD07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5668" y="1350039"/>
            <a:ext cx="1282087" cy="1282087"/>
          </a:xfrm>
          <a:prstGeom prst="ellipse">
            <a:avLst/>
          </a:prstGeom>
          <a:solidFill>
            <a:srgbClr val="006B6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2" name="Oval 40">
            <a:extLst>
              <a:ext uri="{FF2B5EF4-FFF2-40B4-BE49-F238E27FC236}">
                <a16:creationId xmlns:a16="http://schemas.microsoft.com/office/drawing/2014/main" id="{FF3B4EC3-DFED-426B-A2A3-85BB1F2F4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15668" y="3195454"/>
            <a:ext cx="1282087" cy="1282087"/>
          </a:xfrm>
          <a:prstGeom prst="ellipse">
            <a:avLst/>
          </a:prstGeom>
          <a:solidFill>
            <a:srgbClr val="006B6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3" name="Oval 41">
            <a:extLst>
              <a:ext uri="{FF2B5EF4-FFF2-40B4-BE49-F238E27FC236}">
                <a16:creationId xmlns:a16="http://schemas.microsoft.com/office/drawing/2014/main" id="{81125DE8-CFD9-48FB-8794-4B7416787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642644" y="2272746"/>
            <a:ext cx="1282087" cy="1282087"/>
          </a:xfrm>
          <a:prstGeom prst="ellipse">
            <a:avLst/>
          </a:prstGeom>
          <a:solidFill>
            <a:srgbClr val="07555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4" name="Oval 72">
            <a:extLst>
              <a:ext uri="{FF2B5EF4-FFF2-40B4-BE49-F238E27FC236}">
                <a16:creationId xmlns:a16="http://schemas.microsoft.com/office/drawing/2014/main" id="{FC58F44C-5D68-45C4-934C-5FEBD0E78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69620" y="2272746"/>
            <a:ext cx="1282087" cy="1282087"/>
          </a:xfrm>
          <a:prstGeom prst="ellipse">
            <a:avLst/>
          </a:prstGeom>
          <a:solidFill>
            <a:schemeClr val="accent2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5" name="Oval 74">
            <a:extLst>
              <a:ext uri="{FF2B5EF4-FFF2-40B4-BE49-F238E27FC236}">
                <a16:creationId xmlns:a16="http://schemas.microsoft.com/office/drawing/2014/main" id="{D96195A0-5BD7-4AB5-95A2-ED82D0998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6595" y="2272746"/>
            <a:ext cx="1282087" cy="1282087"/>
          </a:xfrm>
          <a:prstGeom prst="ellipse">
            <a:avLst/>
          </a:prstGeom>
          <a:solidFill>
            <a:srgbClr val="ED7F2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6" name="Oval 75">
            <a:extLst>
              <a:ext uri="{FF2B5EF4-FFF2-40B4-BE49-F238E27FC236}">
                <a16:creationId xmlns:a16="http://schemas.microsoft.com/office/drawing/2014/main" id="{A88C44D5-F32B-43FC-9545-710F6F110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6595" y="802097"/>
            <a:ext cx="1282087" cy="1282087"/>
          </a:xfrm>
          <a:prstGeom prst="ellipse">
            <a:avLst/>
          </a:prstGeom>
          <a:solidFill>
            <a:srgbClr val="ED7F2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sp>
        <p:nvSpPr>
          <p:cNvPr id="37" name="Oval 76">
            <a:extLst>
              <a:ext uri="{FF2B5EF4-FFF2-40B4-BE49-F238E27FC236}">
                <a16:creationId xmlns:a16="http://schemas.microsoft.com/office/drawing/2014/main" id="{6BE29D5F-321F-4DEE-A7AA-9D731EC65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96595" y="3743395"/>
            <a:ext cx="1282087" cy="1282087"/>
          </a:xfrm>
          <a:prstGeom prst="ellipse">
            <a:avLst/>
          </a:prstGeom>
          <a:solidFill>
            <a:srgbClr val="ED7F26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+mn-ea"/>
              <a:cs typeface="+mn-cs"/>
            </a:endParaRPr>
          </a:p>
        </p:txBody>
      </p:sp>
      <p:cxnSp>
        <p:nvCxnSpPr>
          <p:cNvPr id="38" name="Conector: Ângulo 9">
            <a:extLst>
              <a:ext uri="{FF2B5EF4-FFF2-40B4-BE49-F238E27FC236}">
                <a16:creationId xmlns:a16="http://schemas.microsoft.com/office/drawing/2014/main" id="{084B78F6-4497-4436-86EC-71778C260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31" idx="6"/>
            <a:endCxn id="32" idx="6"/>
          </p:cNvCxnSpPr>
          <p:nvPr/>
        </p:nvCxnSpPr>
        <p:spPr>
          <a:xfrm>
            <a:off x="1997755" y="1991082"/>
            <a:ext cx="10257" cy="1845416"/>
          </a:xfrm>
          <a:prstGeom prst="bentConnector3">
            <a:avLst>
              <a:gd name="adj1" fmla="val 1800000"/>
            </a:avLst>
          </a:prstGeom>
          <a:noFill/>
          <a:ln w="22225" cap="flat" cmpd="sng" algn="ctr">
            <a:solidFill>
              <a:srgbClr val="585858"/>
            </a:solidFill>
            <a:prstDash val="solid"/>
            <a:miter lim="800000"/>
          </a:ln>
          <a:effectLst/>
        </p:spPr>
      </p:cxnSp>
      <p:cxnSp>
        <p:nvCxnSpPr>
          <p:cNvPr id="39" name="Conector de seta em linha reta 12">
            <a:extLst>
              <a:ext uri="{FF2B5EF4-FFF2-40B4-BE49-F238E27FC236}">
                <a16:creationId xmlns:a16="http://schemas.microsoft.com/office/drawing/2014/main" id="{7EDA3BDF-7294-4FA0-B3EC-45B10E1EC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endCxn id="33" idx="2"/>
          </p:cNvCxnSpPr>
          <p:nvPr/>
        </p:nvCxnSpPr>
        <p:spPr>
          <a:xfrm>
            <a:off x="2183016" y="2913790"/>
            <a:ext cx="459628" cy="0"/>
          </a:xfrm>
          <a:prstGeom prst="straightConnector1">
            <a:avLst/>
          </a:prstGeom>
          <a:noFill/>
          <a:ln w="22225" cap="flat" cmpd="sng" algn="ctr">
            <a:solidFill>
              <a:srgbClr val="585858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40" name="Conector de seta em linha reta 77">
            <a:extLst>
              <a:ext uri="{FF2B5EF4-FFF2-40B4-BE49-F238E27FC236}">
                <a16:creationId xmlns:a16="http://schemas.microsoft.com/office/drawing/2014/main" id="{10395FFA-EC96-4455-A600-D19D3691A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33" idx="6"/>
            <a:endCxn id="34" idx="2"/>
          </p:cNvCxnSpPr>
          <p:nvPr/>
        </p:nvCxnSpPr>
        <p:spPr>
          <a:xfrm>
            <a:off x="3924730" y="2913790"/>
            <a:ext cx="644889" cy="0"/>
          </a:xfrm>
          <a:prstGeom prst="straightConnector1">
            <a:avLst/>
          </a:prstGeom>
          <a:noFill/>
          <a:ln w="22225" cap="flat" cmpd="sng" algn="ctr">
            <a:solidFill>
              <a:srgbClr val="585858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41" name="Conector de seta em linha reta 78">
            <a:extLst>
              <a:ext uri="{FF2B5EF4-FFF2-40B4-BE49-F238E27FC236}">
                <a16:creationId xmlns:a16="http://schemas.microsoft.com/office/drawing/2014/main" id="{16DA09EA-6B41-47F1-A60B-1459CCD2CA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850054" y="2913790"/>
            <a:ext cx="644889" cy="0"/>
          </a:xfrm>
          <a:prstGeom prst="straightConnector1">
            <a:avLst/>
          </a:prstGeom>
          <a:noFill/>
          <a:ln w="22225" cap="flat" cmpd="sng" algn="ctr">
            <a:solidFill>
              <a:srgbClr val="585858"/>
            </a:solidFill>
            <a:prstDash val="solid"/>
            <a:miter lim="800000"/>
            <a:tailEnd type="arrow"/>
          </a:ln>
          <a:effectLst/>
        </p:spPr>
      </p:cxnSp>
      <p:cxnSp>
        <p:nvCxnSpPr>
          <p:cNvPr id="42" name="Conector: Ângulo 20">
            <a:extLst>
              <a:ext uri="{FF2B5EF4-FFF2-40B4-BE49-F238E27FC236}">
                <a16:creationId xmlns:a16="http://schemas.microsoft.com/office/drawing/2014/main" id="{869F8E0E-2361-4363-A80E-74D36804CA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 flipV="1">
            <a:off x="6494943" y="1443140"/>
            <a:ext cx="10257" cy="2941298"/>
          </a:xfrm>
          <a:prstGeom prst="bentConnector3">
            <a:avLst>
              <a:gd name="adj1" fmla="val 1800000"/>
            </a:avLst>
          </a:prstGeom>
          <a:noFill/>
          <a:ln w="22225" cap="flat" cmpd="sng" algn="ctr">
            <a:solidFill>
              <a:srgbClr val="585858"/>
            </a:solidFill>
            <a:prstDash val="solid"/>
            <a:miter lim="800000"/>
            <a:headEnd type="arrow"/>
            <a:tailEnd type="arrow"/>
          </a:ln>
          <a:effectLst/>
        </p:spPr>
      </p:cxnSp>
      <p:sp>
        <p:nvSpPr>
          <p:cNvPr id="43" name="Retângulo 42">
            <a:extLst>
              <a:ext uri="{FF2B5EF4-FFF2-40B4-BE49-F238E27FC236}">
                <a16:creationId xmlns:a16="http://schemas.microsoft.com/office/drawing/2014/main" id="{BF809D40-51AE-4382-A1A3-8800EBD9DF1C}"/>
              </a:ext>
            </a:extLst>
          </p:cNvPr>
          <p:cNvSpPr/>
          <p:nvPr/>
        </p:nvSpPr>
        <p:spPr>
          <a:xfrm>
            <a:off x="802850" y="1883360"/>
            <a:ext cx="1107723" cy="21544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FES comercial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A0602BB5-D355-44F7-BD07-40CAD9129600}"/>
              </a:ext>
            </a:extLst>
          </p:cNvPr>
          <p:cNvSpPr/>
          <p:nvPr/>
        </p:nvSpPr>
        <p:spPr>
          <a:xfrm>
            <a:off x="802850" y="3621055"/>
            <a:ext cx="1107723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“Hackear” o sistema</a:t>
            </a: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6F0DE8E4-2321-423E-8FE4-39A4375F5BAD}"/>
              </a:ext>
            </a:extLst>
          </p:cNvPr>
          <p:cNvSpPr/>
          <p:nvPr/>
        </p:nvSpPr>
        <p:spPr>
          <a:xfrm>
            <a:off x="2729826" y="2806068"/>
            <a:ext cx="1107723" cy="21544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Controle FES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0B5AE307-7C04-4EA5-A7DB-63CDF064A06D}"/>
              </a:ext>
            </a:extLst>
          </p:cNvPr>
          <p:cNvSpPr/>
          <p:nvPr/>
        </p:nvSpPr>
        <p:spPr>
          <a:xfrm>
            <a:off x="4579875" y="2698346"/>
            <a:ext cx="12718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kern="1200" dirty="0">
                <a:solidFill>
                  <a:prstClr val="white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Comunicação</a:t>
            </a:r>
            <a:br>
              <a:rPr lang="pt-BR" sz="1400" kern="1200" dirty="0">
                <a:solidFill>
                  <a:prstClr val="white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</a:br>
            <a:r>
              <a:rPr lang="pt-BR" sz="1400" kern="1200" dirty="0">
                <a:solidFill>
                  <a:prstClr val="white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FES - BCI</a:t>
            </a:r>
            <a:endParaRPr kumimoji="0" lang="pt-BR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0A76712E-4517-4E9C-BDF8-4D9F3EC98FE9}"/>
              </a:ext>
            </a:extLst>
          </p:cNvPr>
          <p:cNvSpPr/>
          <p:nvPr/>
        </p:nvSpPr>
        <p:spPr>
          <a:xfrm>
            <a:off x="6571872" y="2679472"/>
            <a:ext cx="1148745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Projeto Piloto NEUROBOTS</a:t>
            </a:r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C157331A-3B4F-4A49-8612-4DF8F5D5E135}"/>
              </a:ext>
            </a:extLst>
          </p:cNvPr>
          <p:cNvSpPr/>
          <p:nvPr/>
        </p:nvSpPr>
        <p:spPr>
          <a:xfrm>
            <a:off x="6583777" y="1333759"/>
            <a:ext cx="1107723" cy="215444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kern="1200" dirty="0">
                <a:solidFill>
                  <a:prstClr val="white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Bluetooth</a:t>
            </a:r>
            <a:endParaRPr kumimoji="0" lang="pt-BR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791383CA-BC65-497A-9FFC-A954F5FFCCCC}"/>
              </a:ext>
            </a:extLst>
          </p:cNvPr>
          <p:cNvSpPr/>
          <p:nvPr/>
        </p:nvSpPr>
        <p:spPr>
          <a:xfrm>
            <a:off x="6592382" y="4125959"/>
            <a:ext cx="1107723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400" kern="1200" noProof="0" dirty="0">
                <a:solidFill>
                  <a:prstClr val="white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Análise terapêutica</a:t>
            </a:r>
            <a:endParaRPr kumimoji="0" lang="pt-BR" sz="140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3074" name="Picture 2" descr="Módulo Rele 12V 1 Canal">
            <a:extLst>
              <a:ext uri="{FF2B5EF4-FFF2-40B4-BE49-F238E27FC236}">
                <a16:creationId xmlns:a16="http://schemas.microsoft.com/office/drawing/2014/main" id="{A8E81598-5759-4568-BEDC-A680BC6596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464" y="4222159"/>
            <a:ext cx="823362" cy="823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6D7DC262-BC00-4587-A768-8343A9FCBD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21710" y="695922"/>
            <a:ext cx="961977" cy="1179134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59693F8-BBAA-498B-A254-40721A50D7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28506" y="2098804"/>
            <a:ext cx="966309" cy="738153"/>
          </a:xfrm>
          <a:prstGeom prst="rect">
            <a:avLst/>
          </a:prstGeom>
        </p:spPr>
      </p:pic>
      <p:grpSp>
        <p:nvGrpSpPr>
          <p:cNvPr id="50" name="Agrupar 49">
            <a:extLst>
              <a:ext uri="{FF2B5EF4-FFF2-40B4-BE49-F238E27FC236}">
                <a16:creationId xmlns:a16="http://schemas.microsoft.com/office/drawing/2014/main" id="{C22CDA2E-A6C0-4A3B-A196-AD6B7D267D02}"/>
              </a:ext>
            </a:extLst>
          </p:cNvPr>
          <p:cNvGrpSpPr/>
          <p:nvPr/>
        </p:nvGrpSpPr>
        <p:grpSpPr>
          <a:xfrm>
            <a:off x="8028384" y="2913789"/>
            <a:ext cx="739313" cy="833959"/>
            <a:chOff x="5658189" y="1267929"/>
            <a:chExt cx="2531070" cy="2855093"/>
          </a:xfrm>
        </p:grpSpPr>
        <p:pic>
          <p:nvPicPr>
            <p:cNvPr id="51" name="Imagem 50">
              <a:extLst>
                <a:ext uri="{FF2B5EF4-FFF2-40B4-BE49-F238E27FC236}">
                  <a16:creationId xmlns:a16="http://schemas.microsoft.com/office/drawing/2014/main" id="{4B2743D3-7E88-46DE-837A-DCFB810611C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57170" y="1267929"/>
              <a:ext cx="1332089" cy="1632795"/>
            </a:xfrm>
            <a:prstGeom prst="rect">
              <a:avLst/>
            </a:prstGeom>
          </p:spPr>
        </p:pic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CE065CEA-7AA5-40FC-BBB9-D02889FB1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58189" y="1448170"/>
              <a:ext cx="1745131" cy="26748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3641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 animBg="1"/>
      <p:bldP spid="37" grpId="0" animBg="1"/>
      <p:bldP spid="45" grpId="0"/>
      <p:bldP spid="46" grpId="0"/>
      <p:bldP spid="47" grpId="0"/>
      <p:bldP spid="48" grpId="0"/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11</a:t>
            </a:fld>
            <a:endParaRPr/>
          </a:p>
        </p:txBody>
      </p:sp>
      <p:sp>
        <p:nvSpPr>
          <p:cNvPr id="8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3461061" y="47490"/>
            <a:ext cx="2572289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Metodologia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Imagem 3">
            <a:extLst>
              <a:ext uri="{FF2B5EF4-FFF2-40B4-BE49-F238E27FC236}">
                <a16:creationId xmlns:a16="http://schemas.microsoft.com/office/drawing/2014/main" id="{643E9D5D-DCE4-45AC-8CD8-CD2077BBEB5F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2841" y="466051"/>
            <a:ext cx="4302177" cy="467744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285CE95-4F79-4244-A34F-AA9A2DA021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9336" y="720985"/>
            <a:ext cx="4844664" cy="442251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74FF73D7-83D5-48F7-81AE-93855BBDA67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15334" y="2378029"/>
            <a:ext cx="1219306" cy="2735817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D008DEF2-82F3-460F-AD61-D139B2F3E4E8}"/>
              </a:ext>
            </a:extLst>
          </p:cNvPr>
          <p:cNvSpPr/>
          <p:nvPr/>
        </p:nvSpPr>
        <p:spPr>
          <a:xfrm>
            <a:off x="7086600" y="2087748"/>
            <a:ext cx="2057400" cy="2199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 rtl="0">
              <a:lnSpc>
                <a:spcPts val="1900"/>
              </a:lnSpc>
            </a:pPr>
            <a:r>
              <a:rPr lang="pt-BR" sz="1100" b="1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Tabela </a:t>
            </a:r>
            <a:r>
              <a:rPr lang="pt-BR" sz="1100" b="1" dirty="0" err="1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excel</a:t>
            </a:r>
            <a:r>
              <a:rPr lang="pt-BR" sz="1100" b="1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Tempo x Corrente</a:t>
            </a:r>
          </a:p>
        </p:txBody>
      </p:sp>
    </p:spTree>
    <p:extLst>
      <p:ext uri="{BB962C8B-B14F-4D97-AF65-F5344CB8AC3E}">
        <p14:creationId xmlns:p14="http://schemas.microsoft.com/office/powerpoint/2010/main" val="337935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">
            <a:extLst>
              <a:ext uri="{FF2B5EF4-FFF2-40B4-BE49-F238E27FC236}">
                <a16:creationId xmlns:a16="http://schemas.microsoft.com/office/drawing/2014/main" id="{726FC5D8-1547-4368-A5B8-A4C5CEDB5C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7F5FA24-88DD-4DAB-B7ED-9B438AE8D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0515" y="2109788"/>
            <a:ext cx="4044018" cy="994172"/>
          </a:xfrm>
        </p:spPr>
        <p:txBody>
          <a:bodyPr/>
          <a:lstStyle/>
          <a:p>
            <a:r>
              <a:rPr lang="pt-BR" dirty="0">
                <a:solidFill>
                  <a:srgbClr val="ED7F26"/>
                </a:solidFill>
              </a:rPr>
              <a:t>Algoritmo Python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DDC670C-1C4F-400B-99E0-84F9E1B0413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7424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13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3418371" y="175494"/>
            <a:ext cx="2871463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Controle FES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3" name="FES_button">
            <a:hlinkClick r:id="" action="ppaction://media"/>
            <a:extLst>
              <a:ext uri="{FF2B5EF4-FFF2-40B4-BE49-F238E27FC236}">
                <a16:creationId xmlns:a16="http://schemas.microsoft.com/office/drawing/2014/main" id="{011C24B9-5452-4111-98FF-40F10DB274D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61828.437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23540" y="1014596"/>
            <a:ext cx="2208772" cy="4014998"/>
          </a:xfrm>
          <a:prstGeom prst="rect">
            <a:avLst/>
          </a:prstGeom>
        </p:spPr>
      </p:pic>
      <p:pic>
        <p:nvPicPr>
          <p:cNvPr id="4" name="FES_bluetooth">
            <a:hlinkClick r:id="" action="ppaction://media"/>
            <a:extLst>
              <a:ext uri="{FF2B5EF4-FFF2-40B4-BE49-F238E27FC236}">
                <a16:creationId xmlns:a16="http://schemas.microsoft.com/office/drawing/2014/main" id="{C97703C0-E8E7-4F8F-9205-3FBE7CA6F02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690754" y="1423015"/>
            <a:ext cx="3198159" cy="3198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8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1732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02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14</a:t>
            </a:fld>
            <a:endParaRPr/>
          </a:p>
        </p:txBody>
      </p:sp>
      <p:cxnSp>
        <p:nvCxnSpPr>
          <p:cNvPr id="6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flipV="1">
            <a:off x="0" y="401048"/>
            <a:ext cx="2481385" cy="1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221046" y="401048"/>
            <a:ext cx="2922954" cy="1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592991" y="10868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i="0" u="none" strike="noStrike" cap="none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  <a:sym typeface="Arial"/>
              </a:rPr>
              <a:t>Referências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91251" y="790965"/>
            <a:ext cx="8963247" cy="4732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rgbClr val="075555"/>
                </a:solidFill>
              </a:rPr>
              <a:t>[1] </a:t>
            </a:r>
            <a:r>
              <a:rPr lang="en-US" sz="1000" dirty="0" err="1">
                <a:solidFill>
                  <a:srgbClr val="075555"/>
                </a:solidFill>
              </a:rPr>
              <a:t>Mozaffarian</a:t>
            </a:r>
            <a:r>
              <a:rPr lang="en-US" sz="1000" dirty="0">
                <a:solidFill>
                  <a:srgbClr val="075555"/>
                </a:solidFill>
              </a:rPr>
              <a:t>, D., Benjamin, E. J., Go, A. S., Arnett, D. K., Blaha, M. J., Cushman, M., ... &amp; Huffman, M. D. (2015). Forecasting the future of cardiovascular disease in the United States: a policy statement from the American Heart Association. </a:t>
            </a:r>
            <a:r>
              <a:rPr lang="pt-BR" sz="1000" dirty="0" err="1">
                <a:solidFill>
                  <a:srgbClr val="075555"/>
                </a:solidFill>
              </a:rPr>
              <a:t>Circulation</a:t>
            </a:r>
            <a:r>
              <a:rPr lang="pt-BR" sz="1000" dirty="0">
                <a:solidFill>
                  <a:srgbClr val="075555"/>
                </a:solidFill>
              </a:rPr>
              <a:t>, 131(4), e29-e322.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[2] Do, A. H., Wang, P. T., King, C. E., </a:t>
            </a:r>
            <a:r>
              <a:rPr lang="en-US" sz="1000" dirty="0" err="1">
                <a:solidFill>
                  <a:srgbClr val="075555"/>
                </a:solidFill>
              </a:rPr>
              <a:t>Schombs</a:t>
            </a:r>
            <a:r>
              <a:rPr lang="en-US" sz="1000" dirty="0">
                <a:solidFill>
                  <a:srgbClr val="075555"/>
                </a:solidFill>
              </a:rPr>
              <a:t>, A., Cramer, S. C., &amp; </a:t>
            </a:r>
            <a:r>
              <a:rPr lang="en-US" sz="1000" dirty="0" err="1">
                <a:solidFill>
                  <a:srgbClr val="075555"/>
                </a:solidFill>
              </a:rPr>
              <a:t>Nenadic</a:t>
            </a:r>
            <a:r>
              <a:rPr lang="en-US" sz="1000" dirty="0">
                <a:solidFill>
                  <a:srgbClr val="075555"/>
                </a:solidFill>
              </a:rPr>
              <a:t>, Z. (2012, August). Brain-computer interface controlled functional electrical stimulation device for foot drop due to stroke. In 2012 Annual International Conference of the IEEE Engineering in Medicine and Biology Society (pp. 6414-6417). IEEE.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[3] </a:t>
            </a:r>
            <a:r>
              <a:rPr lang="en-US" sz="1000" dirty="0" err="1">
                <a:solidFill>
                  <a:srgbClr val="075555"/>
                </a:solidFill>
              </a:rPr>
              <a:t>Broccard</a:t>
            </a:r>
            <a:r>
              <a:rPr lang="en-US" sz="1000" dirty="0">
                <a:solidFill>
                  <a:srgbClr val="075555"/>
                </a:solidFill>
              </a:rPr>
              <a:t>, F. D., Mullen, T., Chi, Y. M., Peterson, D., Iversen, J. R., Arnold, M., ... &amp; </a:t>
            </a:r>
            <a:r>
              <a:rPr lang="en-US" sz="1000" dirty="0" err="1">
                <a:solidFill>
                  <a:srgbClr val="075555"/>
                </a:solidFill>
              </a:rPr>
              <a:t>Sejnowski</a:t>
            </a:r>
            <a:r>
              <a:rPr lang="en-US" sz="1000" dirty="0">
                <a:solidFill>
                  <a:srgbClr val="075555"/>
                </a:solidFill>
              </a:rPr>
              <a:t>, T. (2014). Closed-loop brain–machine–body interfaces for non-invasive rehabilitation of movement disorders. Annals of biomedical engineering, 42(8), 1573-1593</a:t>
            </a:r>
          </a:p>
          <a:p>
            <a:endParaRPr lang="en-US" sz="200" dirty="0">
              <a:solidFill>
                <a:srgbClr val="075555"/>
              </a:solidFill>
            </a:endParaRP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[4] Zheng, X., Chen, D., Yan, T., </a:t>
            </a:r>
            <a:r>
              <a:rPr lang="en-US" sz="1000" dirty="0" err="1">
                <a:solidFill>
                  <a:srgbClr val="075555"/>
                </a:solidFill>
              </a:rPr>
              <a:t>Jin</a:t>
            </a:r>
            <a:r>
              <a:rPr lang="en-US" sz="1000" dirty="0">
                <a:solidFill>
                  <a:srgbClr val="075555"/>
                </a:solidFill>
              </a:rPr>
              <a:t>, D., Zhuang, Z., Tan, Z., &amp; Wu, W. (2018). A randomized clinical trial of a functional electrical stimulation mimic to gait promotes motor recovery and brain remodeling in acute stroke. </a:t>
            </a:r>
            <a:r>
              <a:rPr lang="en-US" sz="1000" dirty="0" err="1">
                <a:solidFill>
                  <a:srgbClr val="075555"/>
                </a:solidFill>
              </a:rPr>
              <a:t>Behavioural</a:t>
            </a:r>
            <a:r>
              <a:rPr lang="en-US" sz="1000" dirty="0">
                <a:solidFill>
                  <a:srgbClr val="075555"/>
                </a:solidFill>
              </a:rPr>
              <a:t> Neurology, 2018.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 [5] </a:t>
            </a:r>
            <a:r>
              <a:rPr lang="en-US" sz="1000" dirty="0" err="1">
                <a:solidFill>
                  <a:srgbClr val="075555"/>
                </a:solidFill>
              </a:rPr>
              <a:t>Schardong</a:t>
            </a:r>
            <a:r>
              <a:rPr lang="en-US" sz="1000" dirty="0">
                <a:solidFill>
                  <a:srgbClr val="075555"/>
                </a:solidFill>
              </a:rPr>
              <a:t>, J., </a:t>
            </a:r>
            <a:r>
              <a:rPr lang="en-US" sz="1000" dirty="0" err="1">
                <a:solidFill>
                  <a:srgbClr val="075555"/>
                </a:solidFill>
              </a:rPr>
              <a:t>Kuinchtner</a:t>
            </a:r>
            <a:r>
              <a:rPr lang="en-US" sz="1000" dirty="0">
                <a:solidFill>
                  <a:srgbClr val="075555"/>
                </a:solidFill>
              </a:rPr>
              <a:t>, G. C., </a:t>
            </a:r>
            <a:r>
              <a:rPr lang="en-US" sz="1000" dirty="0" err="1">
                <a:solidFill>
                  <a:srgbClr val="075555"/>
                </a:solidFill>
              </a:rPr>
              <a:t>Sbruzzi</a:t>
            </a:r>
            <a:r>
              <a:rPr lang="en-US" sz="1000" dirty="0">
                <a:solidFill>
                  <a:srgbClr val="075555"/>
                </a:solidFill>
              </a:rPr>
              <a:t>, G., </a:t>
            </a:r>
            <a:r>
              <a:rPr lang="en-US" sz="1000" dirty="0" err="1">
                <a:solidFill>
                  <a:srgbClr val="075555"/>
                </a:solidFill>
              </a:rPr>
              <a:t>Plentz</a:t>
            </a:r>
            <a:r>
              <a:rPr lang="en-US" sz="1000" dirty="0">
                <a:solidFill>
                  <a:srgbClr val="075555"/>
                </a:solidFill>
              </a:rPr>
              <a:t>, R. D. M., &amp; da Silva, A. M. V. (2017). Functional electrical stimulation improves muscle strength and endurance in patients after cardiac surgery: a randomized controlled trial. Brazilian journal of physical therapy, 21(4), 268-273.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[6] Moore, J. L., Roth, E. J., Killian, C., &amp; Hornby, T. G. (2010). Locomotor training improves daily stepping activity and gait efficiency in individuals poststroke who have reached a “plateau” in recovery. Stroke, 41(1), 129-135.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pt-BR" sz="1000" dirty="0">
                <a:solidFill>
                  <a:srgbClr val="075555"/>
                </a:solidFill>
              </a:rPr>
              <a:t>[7] </a:t>
            </a:r>
            <a:r>
              <a:rPr lang="pt-BR" sz="1000" dirty="0" err="1">
                <a:solidFill>
                  <a:srgbClr val="075555"/>
                </a:solidFill>
              </a:rPr>
              <a:t>Selfslagh</a:t>
            </a:r>
            <a:r>
              <a:rPr lang="pt-BR" sz="1000" dirty="0">
                <a:solidFill>
                  <a:srgbClr val="075555"/>
                </a:solidFill>
              </a:rPr>
              <a:t>, A., </a:t>
            </a:r>
            <a:r>
              <a:rPr lang="pt-BR" sz="1000" dirty="0" err="1">
                <a:solidFill>
                  <a:srgbClr val="075555"/>
                </a:solidFill>
              </a:rPr>
              <a:t>Shokur</a:t>
            </a:r>
            <a:r>
              <a:rPr lang="pt-BR" sz="1000" dirty="0">
                <a:solidFill>
                  <a:srgbClr val="075555"/>
                </a:solidFill>
              </a:rPr>
              <a:t>, S., Campos, D. S., </a:t>
            </a:r>
            <a:r>
              <a:rPr lang="pt-BR" sz="1000" dirty="0" err="1">
                <a:solidFill>
                  <a:srgbClr val="075555"/>
                </a:solidFill>
              </a:rPr>
              <a:t>Donati</a:t>
            </a:r>
            <a:r>
              <a:rPr lang="pt-BR" sz="1000" dirty="0">
                <a:solidFill>
                  <a:srgbClr val="075555"/>
                </a:solidFill>
              </a:rPr>
              <a:t>, A. R., Almeida, S., </a:t>
            </a:r>
            <a:r>
              <a:rPr lang="pt-BR" sz="1000" dirty="0" err="1">
                <a:solidFill>
                  <a:srgbClr val="075555"/>
                </a:solidFill>
              </a:rPr>
              <a:t>Yamauti</a:t>
            </a:r>
            <a:r>
              <a:rPr lang="pt-BR" sz="1000" dirty="0">
                <a:solidFill>
                  <a:srgbClr val="075555"/>
                </a:solidFill>
              </a:rPr>
              <a:t>, S. Y., ... </a:t>
            </a:r>
            <a:r>
              <a:rPr lang="en-US" sz="1000" dirty="0">
                <a:solidFill>
                  <a:srgbClr val="075555"/>
                </a:solidFill>
              </a:rPr>
              <a:t>&amp; Nicolelis, M. A. (2019). Non-invasive, brain-controlled functional electrical stimulation for locomotion rehabilitation in individuals with paraplegia. Scientific reports, 9(1), 1-17.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[8] </a:t>
            </a:r>
            <a:r>
              <a:rPr lang="en-US" sz="1000" dirty="0" err="1">
                <a:solidFill>
                  <a:srgbClr val="075555"/>
                </a:solidFill>
              </a:rPr>
              <a:t>Ethier</a:t>
            </a:r>
            <a:r>
              <a:rPr lang="en-US" sz="1000" dirty="0">
                <a:solidFill>
                  <a:srgbClr val="075555"/>
                </a:solidFill>
              </a:rPr>
              <a:t>, C., Gallego, J. A., &amp; Miller, L. E. (2015). Brain-controlled neuromuscular stimulation to drive neural plasticity and functional recovery. Current opinion in neurobiology, 33, 95-102.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[9] </a:t>
            </a:r>
            <a:r>
              <a:rPr lang="en-US" sz="1000" dirty="0" err="1">
                <a:solidFill>
                  <a:srgbClr val="075555"/>
                </a:solidFill>
              </a:rPr>
              <a:t>Biasiucci</a:t>
            </a:r>
            <a:r>
              <a:rPr lang="en-US" sz="1000" dirty="0">
                <a:solidFill>
                  <a:srgbClr val="075555"/>
                </a:solidFill>
              </a:rPr>
              <a:t>, A., </a:t>
            </a:r>
            <a:r>
              <a:rPr lang="en-US" sz="1000" dirty="0" err="1">
                <a:solidFill>
                  <a:srgbClr val="075555"/>
                </a:solidFill>
              </a:rPr>
              <a:t>Leeb</a:t>
            </a:r>
            <a:r>
              <a:rPr lang="en-US" sz="1000" dirty="0">
                <a:solidFill>
                  <a:srgbClr val="075555"/>
                </a:solidFill>
              </a:rPr>
              <a:t>, R., </a:t>
            </a:r>
            <a:r>
              <a:rPr lang="en-US" sz="1000" dirty="0" err="1">
                <a:solidFill>
                  <a:srgbClr val="075555"/>
                </a:solidFill>
              </a:rPr>
              <a:t>Iturrate</a:t>
            </a:r>
            <a:r>
              <a:rPr lang="en-US" sz="1000" dirty="0">
                <a:solidFill>
                  <a:srgbClr val="075555"/>
                </a:solidFill>
              </a:rPr>
              <a:t>, I., Perdikis, S., Al-</a:t>
            </a:r>
            <a:r>
              <a:rPr lang="en-US" sz="1000" dirty="0" err="1">
                <a:solidFill>
                  <a:srgbClr val="075555"/>
                </a:solidFill>
              </a:rPr>
              <a:t>Khodairy</a:t>
            </a:r>
            <a:r>
              <a:rPr lang="en-US" sz="1000" dirty="0">
                <a:solidFill>
                  <a:srgbClr val="075555"/>
                </a:solidFill>
              </a:rPr>
              <a:t>, A., Corbet, T., ... &amp; </a:t>
            </a:r>
            <a:r>
              <a:rPr lang="en-US" sz="1000" dirty="0" err="1">
                <a:solidFill>
                  <a:srgbClr val="075555"/>
                </a:solidFill>
              </a:rPr>
              <a:t>Viceic</a:t>
            </a:r>
            <a:r>
              <a:rPr lang="en-US" sz="1000" dirty="0">
                <a:solidFill>
                  <a:srgbClr val="075555"/>
                </a:solidFill>
              </a:rPr>
              <a:t>, D. (2018). Brain-actuated functional electrical stimulation elicits lasting arm motor recovery after stroke. Nature communications, 9(1), 1-13.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[10] Wang, H., Liu, Y., Zhang, H., Li, J., &amp; Zhang, L. (2013, November). Causal neurofeedback based BCI-FES rehabilitation for post-stroke patients. In International Conference on Neural Information Processing (pp. 419-426). Springer, Berlin, Heidelberg.</a:t>
            </a:r>
          </a:p>
          <a:p>
            <a:endParaRPr lang="pt-BR" sz="200" dirty="0">
              <a:solidFill>
                <a:srgbClr val="075555"/>
              </a:solidFill>
            </a:endParaRPr>
          </a:p>
          <a:p>
            <a:r>
              <a:rPr lang="en-US" sz="1000" dirty="0">
                <a:solidFill>
                  <a:srgbClr val="075555"/>
                </a:solidFill>
              </a:rPr>
              <a:t> [11] Nicolelis, Miguel A. L.; </a:t>
            </a:r>
            <a:r>
              <a:rPr lang="en-US" sz="1000" dirty="0" err="1">
                <a:solidFill>
                  <a:srgbClr val="075555"/>
                </a:solidFill>
              </a:rPr>
              <a:t>Shokur</a:t>
            </a:r>
            <a:r>
              <a:rPr lang="en-US" sz="1000" dirty="0">
                <a:solidFill>
                  <a:srgbClr val="075555"/>
                </a:solidFill>
              </a:rPr>
              <a:t>, S.; Lin, A.; Moioli, R. C.; </a:t>
            </a:r>
            <a:r>
              <a:rPr lang="en-US" sz="1000" dirty="0" err="1">
                <a:solidFill>
                  <a:srgbClr val="075555"/>
                </a:solidFill>
              </a:rPr>
              <a:t>Brasil</a:t>
            </a:r>
            <a:r>
              <a:rPr lang="en-US" sz="1000" dirty="0">
                <a:solidFill>
                  <a:srgbClr val="075555"/>
                </a:solidFill>
              </a:rPr>
              <a:t>, F.; </a:t>
            </a:r>
            <a:r>
              <a:rPr lang="en-US" sz="1000" dirty="0" err="1">
                <a:solidFill>
                  <a:srgbClr val="075555"/>
                </a:solidFill>
              </a:rPr>
              <a:t>Peretti</a:t>
            </a:r>
            <a:r>
              <a:rPr lang="en-US" sz="1000" dirty="0">
                <a:solidFill>
                  <a:srgbClr val="075555"/>
                </a:solidFill>
              </a:rPr>
              <a:t>, N.; Fast, K.; </a:t>
            </a:r>
            <a:r>
              <a:rPr lang="en-US" sz="1000" dirty="0" err="1">
                <a:solidFill>
                  <a:srgbClr val="075555"/>
                </a:solidFill>
              </a:rPr>
              <a:t>Takigami</a:t>
            </a:r>
            <a:r>
              <a:rPr lang="en-US" sz="1000" dirty="0">
                <a:solidFill>
                  <a:srgbClr val="075555"/>
                </a:solidFill>
              </a:rPr>
              <a:t>, A.; </a:t>
            </a:r>
            <a:r>
              <a:rPr lang="en-US" sz="1000" dirty="0" err="1">
                <a:solidFill>
                  <a:srgbClr val="075555"/>
                </a:solidFill>
              </a:rPr>
              <a:t>Morya</a:t>
            </a:r>
            <a:r>
              <a:rPr lang="en-US" sz="1000" dirty="0">
                <a:solidFill>
                  <a:srgbClr val="075555"/>
                </a:solidFill>
              </a:rPr>
              <a:t>, Edgard; Cheng, G.; </a:t>
            </a:r>
            <a:r>
              <a:rPr lang="en-US" sz="1000" dirty="0" err="1">
                <a:solidFill>
                  <a:srgbClr val="075555"/>
                </a:solidFill>
              </a:rPr>
              <a:t>Sawaki</a:t>
            </a:r>
            <a:r>
              <a:rPr lang="en-US" sz="1000" dirty="0">
                <a:solidFill>
                  <a:srgbClr val="075555"/>
                </a:solidFill>
              </a:rPr>
              <a:t>, L.; </a:t>
            </a:r>
            <a:r>
              <a:rPr lang="en-US" sz="1000" dirty="0" err="1">
                <a:solidFill>
                  <a:srgbClr val="075555"/>
                </a:solidFill>
              </a:rPr>
              <a:t>Kopper</a:t>
            </a:r>
            <a:r>
              <a:rPr lang="en-US" sz="1000" dirty="0">
                <a:solidFill>
                  <a:srgbClr val="075555"/>
                </a:solidFill>
              </a:rPr>
              <a:t>, R.; Schwarz, D.; Gallo, S.; Lebedev, M.; Joshi, S.; Bleuler, H.; Rudolph, A. (2014). The Walk Again Project: Using a Brain-Machine Interface for establishing a bi-directional Interaction between paraplegic subjects and a l </a:t>
            </a:r>
            <a:r>
              <a:rPr lang="en-US" sz="1000" dirty="0" err="1">
                <a:solidFill>
                  <a:srgbClr val="075555"/>
                </a:solidFill>
              </a:rPr>
              <a:t>ower</a:t>
            </a:r>
            <a:r>
              <a:rPr lang="en-US" sz="1000" dirty="0">
                <a:solidFill>
                  <a:srgbClr val="075555"/>
                </a:solidFill>
              </a:rPr>
              <a:t> l </a:t>
            </a:r>
            <a:r>
              <a:rPr lang="en-US" sz="1000" dirty="0" err="1">
                <a:solidFill>
                  <a:srgbClr val="075555"/>
                </a:solidFill>
              </a:rPr>
              <a:t>imb</a:t>
            </a:r>
            <a:r>
              <a:rPr lang="en-US" sz="1000" dirty="0">
                <a:solidFill>
                  <a:srgbClr val="075555"/>
                </a:solidFill>
              </a:rPr>
              <a:t> exoskeleton. </a:t>
            </a:r>
            <a:r>
              <a:rPr lang="pt-BR" sz="1000" dirty="0">
                <a:solidFill>
                  <a:srgbClr val="075555"/>
                </a:solidFill>
              </a:rPr>
              <a:t>In: 44th Society for </a:t>
            </a:r>
            <a:r>
              <a:rPr lang="pt-BR" sz="1000" dirty="0" err="1">
                <a:solidFill>
                  <a:srgbClr val="075555"/>
                </a:solidFill>
              </a:rPr>
              <a:t>Neuroscience</a:t>
            </a:r>
            <a:r>
              <a:rPr lang="pt-BR" sz="1000" dirty="0">
                <a:solidFill>
                  <a:srgbClr val="075555"/>
                </a:solidFill>
              </a:rPr>
              <a:t> Meeting, Washington.</a:t>
            </a:r>
          </a:p>
          <a:p>
            <a:pPr algn="just"/>
            <a:endParaRPr lang="pt-BR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/>
            <a:endParaRPr lang="pt-BR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pt-BR" dirty="0">
              <a:solidFill>
                <a:srgbClr val="07555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5319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>
              <a:buSzPct val="25000"/>
            </a:pPr>
            <a:fld id="{00000000-1234-1234-1234-123412341234}" type="slidenum">
              <a:rPr lang="en-US" b="1" smtClean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pPr algn="r">
                <a:buSzPct val="25000"/>
              </a:pPr>
              <a:t>15</a:t>
            </a:fld>
            <a:endParaRPr lang="en-US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4D555ACF-12CB-4A22-B086-F9B2BAB485FB}"/>
              </a:ext>
            </a:extLst>
          </p:cNvPr>
          <p:cNvGrpSpPr/>
          <p:nvPr/>
        </p:nvGrpSpPr>
        <p:grpSpPr>
          <a:xfrm>
            <a:off x="3037466" y="110956"/>
            <a:ext cx="3131590" cy="3108984"/>
            <a:chOff x="4437799" y="736186"/>
            <a:chExt cx="3797277" cy="3769865"/>
          </a:xfrm>
        </p:grpSpPr>
        <p:grpSp>
          <p:nvGrpSpPr>
            <p:cNvPr id="12" name="Grupo 7">
              <a:extLst>
                <a:ext uri="{FF2B5EF4-FFF2-40B4-BE49-F238E27FC236}">
                  <a16:creationId xmlns:a16="http://schemas.microsoft.com/office/drawing/2014/main" id="{ABCF8D4A-118A-42F4-B55F-280A39B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/>
          </p:nvGrpSpPr>
          <p:grpSpPr>
            <a:xfrm>
              <a:off x="4437799" y="736186"/>
              <a:ext cx="3541486" cy="3769865"/>
              <a:chOff x="4325258" y="1229517"/>
              <a:chExt cx="3541486" cy="3769865"/>
            </a:xfrm>
          </p:grpSpPr>
          <p:sp>
            <p:nvSpPr>
              <p:cNvPr id="14" name="Losango 13">
                <a:extLst>
                  <a:ext uri="{FF2B5EF4-FFF2-40B4-BE49-F238E27FC236}">
                    <a16:creationId xmlns:a16="http://schemas.microsoft.com/office/drawing/2014/main" id="{C5F6F7D9-D60E-43EC-BBB0-0E30858333D3}"/>
                  </a:ext>
                </a:extLst>
              </p:cNvPr>
              <p:cNvSpPr/>
              <p:nvPr/>
            </p:nvSpPr>
            <p:spPr>
              <a:xfrm>
                <a:off x="4792319" y="2392018"/>
                <a:ext cx="2607364" cy="2607364"/>
              </a:xfrm>
              <a:prstGeom prst="diamond">
                <a:avLst/>
              </a:prstGeom>
              <a:noFill/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dirty="0"/>
              </a:p>
            </p:txBody>
          </p:sp>
          <p:sp>
            <p:nvSpPr>
              <p:cNvPr id="15" name="Losango 14">
                <a:extLst>
                  <a:ext uri="{FF2B5EF4-FFF2-40B4-BE49-F238E27FC236}">
                    <a16:creationId xmlns:a16="http://schemas.microsoft.com/office/drawing/2014/main" id="{80BC76E0-0F13-4040-806D-97B0E6AB666C}"/>
                  </a:ext>
                </a:extLst>
              </p:cNvPr>
              <p:cNvSpPr/>
              <p:nvPr/>
            </p:nvSpPr>
            <p:spPr>
              <a:xfrm>
                <a:off x="4325258" y="1229517"/>
                <a:ext cx="3541486" cy="3541486"/>
              </a:xfrm>
              <a:prstGeom prst="diamond">
                <a:avLst/>
              </a:prstGeom>
              <a:noFill/>
              <a:ln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rtl="0"/>
                <a:endParaRPr lang="pt-BR" dirty="0"/>
              </a:p>
            </p:txBody>
          </p:sp>
        </p:grpSp>
        <p:sp>
          <p:nvSpPr>
            <p:cNvPr id="13" name="Título 1">
              <a:extLst>
                <a:ext uri="{FF2B5EF4-FFF2-40B4-BE49-F238E27FC236}">
                  <a16:creationId xmlns:a16="http://schemas.microsoft.com/office/drawing/2014/main" id="{351B18C1-C30E-4C49-A239-0FDEF2F00A99}"/>
                </a:ext>
              </a:extLst>
            </p:cNvPr>
            <p:cNvSpPr txBox="1">
              <a:spLocks/>
            </p:cNvSpPr>
            <p:nvPr/>
          </p:nvSpPr>
          <p:spPr>
            <a:xfrm>
              <a:off x="4513613" y="2077596"/>
              <a:ext cx="3721463" cy="100764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rtlCol="0" anchor="ctr" anchorCtr="0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  <a:defRPr sz="4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  <a:defRPr sz="18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r>
                <a:rPr lang="pt-BR" sz="5400" b="1" dirty="0">
                  <a:solidFill>
                    <a:srgbClr val="006B6B"/>
                  </a:solidFill>
                </a:rPr>
                <a:t>Gratidão</a:t>
              </a:r>
              <a:r>
                <a:rPr lang="pt-BR" sz="6000" b="1" dirty="0">
                  <a:solidFill>
                    <a:srgbClr val="006B6B"/>
                  </a:solidFill>
                </a:rPr>
                <a:t>!</a:t>
              </a:r>
              <a:endParaRPr lang="pt-BR" sz="6000" dirty="0">
                <a:solidFill>
                  <a:srgbClr val="006B6B"/>
                </a:solidFill>
              </a:endParaRPr>
            </a:p>
          </p:txBody>
        </p:sp>
      </p:grpSp>
      <p:sp>
        <p:nvSpPr>
          <p:cNvPr id="16" name="Retângulo 15">
            <a:extLst>
              <a:ext uri="{FF2B5EF4-FFF2-40B4-BE49-F238E27FC236}">
                <a16:creationId xmlns:a16="http://schemas.microsoft.com/office/drawing/2014/main" id="{B9E5B67B-6F7C-46E9-BEDC-4628728690DE}"/>
              </a:ext>
            </a:extLst>
          </p:cNvPr>
          <p:cNvSpPr/>
          <p:nvPr/>
        </p:nvSpPr>
        <p:spPr>
          <a:xfrm>
            <a:off x="1449786" y="3464627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pt-BR" sz="2000" b="1" dirty="0">
                <a:solidFill>
                  <a:srgbClr val="006B6B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mouhamed.zorkot@edu.isd.org.br</a:t>
            </a:r>
          </a:p>
        </p:txBody>
      </p:sp>
    </p:spTree>
    <p:extLst>
      <p:ext uri="{BB962C8B-B14F-4D97-AF65-F5344CB8AC3E}">
        <p14:creationId xmlns:p14="http://schemas.microsoft.com/office/powerpoint/2010/main" val="3516922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2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Marcha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4" name="Google Shape;95;p8">
            <a:extLst>
              <a:ext uri="{FF2B5EF4-FFF2-40B4-BE49-F238E27FC236}">
                <a16:creationId xmlns:a16="http://schemas.microsoft.com/office/drawing/2014/main" id="{8893D15E-614E-42E6-8E87-43904F27A31D}"/>
              </a:ext>
            </a:extLst>
          </p:cNvPr>
          <p:cNvSpPr txBox="1"/>
          <p:nvPr/>
        </p:nvSpPr>
        <p:spPr>
          <a:xfrm>
            <a:off x="411313" y="1124668"/>
            <a:ext cx="4140143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Lesões motoras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rgbClr val="07555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Acidente Vascular Encefálico (AVE)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rgbClr val="07555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Tecnologias</a:t>
            </a: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8B3A560-0B24-44C1-805F-4CA5CB82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10746" y="4935066"/>
            <a:ext cx="250722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b="0" i="0" u="none" strike="noStrike" cap="none" normalizeH="0" baseline="0" dirty="0">
                <a:ln>
                  <a:noFill/>
                </a:ln>
                <a:solidFill>
                  <a:srgbClr val="006B6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Fonte: Pinterest (2018)</a:t>
            </a:r>
            <a:endParaRPr kumimoji="0" lang="pt-BR" sz="1100" b="0" i="0" u="none" strike="noStrike" cap="none" normalizeH="0" baseline="0" dirty="0">
              <a:ln>
                <a:noFill/>
              </a:ln>
              <a:solidFill>
                <a:srgbClr val="006B6B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Image">
            <a:extLst>
              <a:ext uri="{FF2B5EF4-FFF2-40B4-BE49-F238E27FC236}">
                <a16:creationId xmlns:a16="http://schemas.microsoft.com/office/drawing/2014/main" id="{1D41DD6A-1FBD-4B55-B5BE-04298D6952B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53" t="3648" r="24994" b="5920"/>
          <a:stretch/>
        </p:blipFill>
        <p:spPr>
          <a:xfrm>
            <a:off x="6031139" y="586079"/>
            <a:ext cx="2701548" cy="4348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39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3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AVE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4" name="Google Shape;95;p8">
            <a:extLst>
              <a:ext uri="{FF2B5EF4-FFF2-40B4-BE49-F238E27FC236}">
                <a16:creationId xmlns:a16="http://schemas.microsoft.com/office/drawing/2014/main" id="{8893D15E-614E-42E6-8E87-43904F27A31D}"/>
              </a:ext>
            </a:extLst>
          </p:cNvPr>
          <p:cNvSpPr txBox="1"/>
          <p:nvPr/>
        </p:nvSpPr>
        <p:spPr>
          <a:xfrm>
            <a:off x="411313" y="1124668"/>
            <a:ext cx="4140143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Isquêmico x Hemorrágico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Sequelas neurológicas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Hemiparesia 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Qualidade de vida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75555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Custo com a doença</a:t>
            </a: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rgbClr val="07555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Clr>
                <a:srgbClr val="000000"/>
              </a:buClr>
              <a:buFont typeface="Arial" panose="020B0604020202020204" pitchFamily="34" charset="0"/>
              <a:buChar char="•"/>
            </a:pPr>
            <a:endParaRPr lang="pt-BR" sz="2000" dirty="0">
              <a:solidFill>
                <a:srgbClr val="075555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8B3A560-0B24-44C1-805F-4CA5CB82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1812" y="4144057"/>
            <a:ext cx="250722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b="0" i="0" u="none" strike="noStrike" cap="none" normalizeH="0" baseline="0" dirty="0">
                <a:ln>
                  <a:noFill/>
                </a:ln>
                <a:solidFill>
                  <a:srgbClr val="006B6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Fonte: </a:t>
            </a:r>
            <a:r>
              <a:rPr kumimoji="0" lang="pt-BR" sz="1100" b="0" i="0" u="none" strike="noStrike" cap="none" normalizeH="0" baseline="0" dirty="0" err="1">
                <a:ln>
                  <a:noFill/>
                </a:ln>
                <a:solidFill>
                  <a:srgbClr val="006B6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Brainly</a:t>
            </a:r>
            <a:r>
              <a:rPr kumimoji="0" lang="pt-BR" sz="1100" b="0" i="0" u="none" strike="noStrike" cap="none" normalizeH="0" baseline="0" dirty="0">
                <a:ln>
                  <a:noFill/>
                </a:ln>
                <a:solidFill>
                  <a:srgbClr val="006B6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(2016)</a:t>
            </a:r>
            <a:endParaRPr kumimoji="0" lang="pt-BR" sz="1100" b="0" i="0" u="none" strike="noStrike" cap="none" normalizeH="0" baseline="0" dirty="0">
              <a:ln>
                <a:noFill/>
              </a:ln>
              <a:solidFill>
                <a:srgbClr val="006B6B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10 mitos e verdades sobre AVC – O Paraná">
            <a:extLst>
              <a:ext uri="{FF2B5EF4-FFF2-40B4-BE49-F238E27FC236}">
                <a16:creationId xmlns:a16="http://schemas.microsoft.com/office/drawing/2014/main" id="{1A3A72F2-1648-4FE4-8987-A6F2CC0DAA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2009" y="904891"/>
            <a:ext cx="4645958" cy="3097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977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4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10771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Biomecânica e </a:t>
            </a:r>
            <a:b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Análise cinemática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C8B3A560-0B24-44C1-805F-4CA5CB82F1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47277" y="4834400"/>
            <a:ext cx="250722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b="0" i="0" u="none" strike="noStrike" cap="none" normalizeH="0" baseline="0" dirty="0">
                <a:ln>
                  <a:noFill/>
                </a:ln>
                <a:solidFill>
                  <a:srgbClr val="07555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Fonte: Adaptado de Araújo(2010)</a:t>
            </a:r>
            <a:endParaRPr kumimoji="0" lang="pt-BR" sz="1100" b="0" i="0" u="none" strike="noStrike" cap="none" normalizeH="0" baseline="0" dirty="0">
              <a:ln>
                <a:noFill/>
              </a:ln>
              <a:solidFill>
                <a:srgbClr val="07555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2" name="Picture 2" descr="Portfólio de Biomecânica : Ciclo de Marcha">
            <a:extLst>
              <a:ext uri="{FF2B5EF4-FFF2-40B4-BE49-F238E27FC236}">
                <a16:creationId xmlns:a16="http://schemas.microsoft.com/office/drawing/2014/main" id="{8DACB36A-863B-4D5E-B48B-804357FFE2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8" y="1868898"/>
            <a:ext cx="6528206" cy="19323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96BC94F4-EA62-4587-AE53-1D20C52AA294}"/>
              </a:ext>
            </a:extLst>
          </p:cNvPr>
          <p:cNvGrpSpPr/>
          <p:nvPr/>
        </p:nvGrpSpPr>
        <p:grpSpPr>
          <a:xfrm>
            <a:off x="6782946" y="3170593"/>
            <a:ext cx="1978907" cy="1668973"/>
            <a:chOff x="7132654" y="1190660"/>
            <a:chExt cx="4954227" cy="4178302"/>
          </a:xfrm>
        </p:grpSpPr>
        <p:sp>
          <p:nvSpPr>
            <p:cNvPr id="15" name="text 1">
              <a:extLst>
                <a:ext uri="{FF2B5EF4-FFF2-40B4-BE49-F238E27FC236}">
                  <a16:creationId xmlns:a16="http://schemas.microsoft.com/office/drawing/2014/main" id="{B46802AB-ED68-465B-9F8B-5295A32340EF}"/>
                </a:ext>
              </a:extLst>
            </p:cNvPr>
            <p:cNvSpPr txBox="1"/>
            <p:nvPr/>
          </p:nvSpPr>
          <p:spPr>
            <a:xfrm>
              <a:off x="10191466" y="4733047"/>
              <a:ext cx="1818944" cy="379397"/>
            </a:xfrm>
            <a:prstGeom prst="rect">
              <a:avLst/>
            </a:prstGeom>
          </p:spPr>
          <p:txBody>
            <a:bodyPr vert="horz" wrap="square" lIns="0" tIns="0" rIns="0" bIns="0" rtlCol="0">
              <a:spAutoFit/>
            </a:bodyPr>
            <a:lstStyle/>
            <a:p>
              <a:pPr marL="0" algn="ctr">
                <a:lnSpc>
                  <a:spcPct val="100000"/>
                </a:lnSpc>
              </a:pPr>
              <a:r>
                <a:rPr sz="1200" spc="10" dirty="0">
                  <a:latin typeface="Arial"/>
                  <a:cs typeface="Arial"/>
                </a:rPr>
                <a:t>Inversão</a:t>
              </a:r>
              <a:endParaRPr sz="1600" dirty="0">
                <a:latin typeface="Arial"/>
                <a:cs typeface="Arial"/>
              </a:endParaRPr>
            </a:p>
          </p:txBody>
        </p:sp>
        <p:pic>
          <p:nvPicPr>
            <p:cNvPr id="16" name="Image">
              <a:extLst>
                <a:ext uri="{FF2B5EF4-FFF2-40B4-BE49-F238E27FC236}">
                  <a16:creationId xmlns:a16="http://schemas.microsoft.com/office/drawing/2014/main" id="{DFA18754-64FF-4446-B1C6-5F25CC5D0F5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3978" y="3429000"/>
              <a:ext cx="1956432" cy="1331320"/>
            </a:xfrm>
            <a:prstGeom prst="rect">
              <a:avLst/>
            </a:prstGeom>
          </p:spPr>
        </p:pic>
        <p:pic>
          <p:nvPicPr>
            <p:cNvPr id="17" name="Image">
              <a:extLst>
                <a:ext uri="{FF2B5EF4-FFF2-40B4-BE49-F238E27FC236}">
                  <a16:creationId xmlns:a16="http://schemas.microsoft.com/office/drawing/2014/main" id="{55C5B28F-8832-4700-B241-D8138ACBC82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10905" y="1190660"/>
              <a:ext cx="2175976" cy="1796492"/>
            </a:xfrm>
            <a:prstGeom prst="rect">
              <a:avLst/>
            </a:prstGeom>
          </p:spPr>
        </p:pic>
        <p:pic>
          <p:nvPicPr>
            <p:cNvPr id="18" name="Picture 4" descr="Guia para Dor Patelofemoral - Parte 3 - Instituto Fortius">
              <a:extLst>
                <a:ext uri="{FF2B5EF4-FFF2-40B4-BE49-F238E27FC236}">
                  <a16:creationId xmlns:a16="http://schemas.microsoft.com/office/drawing/2014/main" id="{F724062C-68EA-4622-83DD-0E9C08180D6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32654" y="1398901"/>
              <a:ext cx="2671762" cy="39700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9" name="Rectangle 1">
            <a:extLst>
              <a:ext uri="{FF2B5EF4-FFF2-40B4-BE49-F238E27FC236}">
                <a16:creationId xmlns:a16="http://schemas.microsoft.com/office/drawing/2014/main" id="{E3D38D35-4C6F-41A6-9B4B-E4123910DD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7357" y="3801247"/>
            <a:ext cx="2507221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sz="1100" b="0" i="0" u="none" strike="noStrike" cap="none" normalizeH="0" baseline="0" dirty="0">
                <a:ln>
                  <a:noFill/>
                </a:ln>
                <a:solidFill>
                  <a:srgbClr val="075555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Fonte: Adaptado de Perry (2010)</a:t>
            </a:r>
            <a:endParaRPr kumimoji="0" lang="pt-BR" sz="1100" b="0" i="0" u="none" strike="noStrike" cap="none" normalizeH="0" baseline="0" dirty="0">
              <a:ln>
                <a:noFill/>
              </a:ln>
              <a:solidFill>
                <a:srgbClr val="075555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" name="Picture 2">
            <a:extLst>
              <a:ext uri="{FF2B5EF4-FFF2-40B4-BE49-F238E27FC236}">
                <a16:creationId xmlns:a16="http://schemas.microsoft.com/office/drawing/2014/main" id="{95145D5C-6501-4F54-9B6A-B9C5AE2EFC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4775" y="814166"/>
            <a:ext cx="2816789" cy="2288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6485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5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Estado da arte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986DB58-B6F2-4E11-B047-3D18CF0DB62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353218" y="739191"/>
            <a:ext cx="1491549" cy="180999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DDBC9265-F972-41CC-9384-E0BF07D3C259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3851755" y="851341"/>
            <a:ext cx="858163" cy="180999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293641C-5B0C-41C1-A1D1-A8778BE70C74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844767" y="2938337"/>
            <a:ext cx="1749713" cy="1804114"/>
          </a:xfrm>
          <a:prstGeom prst="rect">
            <a:avLst/>
          </a:prstGeom>
        </p:spPr>
      </p:pic>
      <p:pic>
        <p:nvPicPr>
          <p:cNvPr id="2050" name="Picture 2" descr="WalkAide System - Ortho Campus">
            <a:extLst>
              <a:ext uri="{FF2B5EF4-FFF2-40B4-BE49-F238E27FC236}">
                <a16:creationId xmlns:a16="http://schemas.microsoft.com/office/drawing/2014/main" id="{E9B09A18-C916-41DF-8C6B-8A6797864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4620" y="2827519"/>
            <a:ext cx="1013917" cy="1985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14FCB25-E3D4-4E8D-A8B5-00C87F0D374D}"/>
              </a:ext>
            </a:extLst>
          </p:cNvPr>
          <p:cNvSpPr txBox="1"/>
          <p:nvPr/>
        </p:nvSpPr>
        <p:spPr>
          <a:xfrm>
            <a:off x="353218" y="2550520"/>
            <a:ext cx="162709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Órteses mecânicas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9A6E6CA2-4A6B-43D5-BAAE-9A3982D95877}"/>
              </a:ext>
            </a:extLst>
          </p:cNvPr>
          <p:cNvSpPr txBox="1"/>
          <p:nvPr/>
        </p:nvSpPr>
        <p:spPr>
          <a:xfrm>
            <a:off x="3741575" y="2661338"/>
            <a:ext cx="12835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Exoesqueletos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6146B57-A257-4520-B635-D0C02A624BFB}"/>
              </a:ext>
            </a:extLst>
          </p:cNvPr>
          <p:cNvSpPr txBox="1"/>
          <p:nvPr/>
        </p:nvSpPr>
        <p:spPr>
          <a:xfrm>
            <a:off x="2251893" y="4742451"/>
            <a:ext cx="866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err="1">
                <a:solidFill>
                  <a:srgbClr val="075555"/>
                </a:solidFill>
              </a:rPr>
              <a:t>Exosuit</a:t>
            </a:r>
            <a:endParaRPr lang="pt-BR" sz="1200" dirty="0">
              <a:solidFill>
                <a:srgbClr val="075555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B52D77E-92FA-4D39-BF2B-CABDEFFBD2F1}"/>
              </a:ext>
            </a:extLst>
          </p:cNvPr>
          <p:cNvSpPr txBox="1"/>
          <p:nvPr/>
        </p:nvSpPr>
        <p:spPr>
          <a:xfrm>
            <a:off x="5134150" y="4794450"/>
            <a:ext cx="6922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FES</a:t>
            </a:r>
          </a:p>
        </p:txBody>
      </p:sp>
      <p:pic>
        <p:nvPicPr>
          <p:cNvPr id="21" name="Picture 6" descr="zero-G | neurochangers">
            <a:extLst>
              <a:ext uri="{FF2B5EF4-FFF2-40B4-BE49-F238E27FC236}">
                <a16:creationId xmlns:a16="http://schemas.microsoft.com/office/drawing/2014/main" id="{3B3AD14B-A43A-4FC1-9F26-5529C8B733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5" b="11882"/>
          <a:stretch/>
        </p:blipFill>
        <p:spPr bwMode="auto">
          <a:xfrm>
            <a:off x="6031607" y="851341"/>
            <a:ext cx="1283597" cy="180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82FDD470-D690-4E05-BDD3-274680E3076E}"/>
              </a:ext>
            </a:extLst>
          </p:cNvPr>
          <p:cNvSpPr txBox="1"/>
          <p:nvPr/>
        </p:nvSpPr>
        <p:spPr>
          <a:xfrm>
            <a:off x="6259710" y="2661338"/>
            <a:ext cx="8861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ZERO G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A63F2C4-6FA0-4634-AF6F-371376CA28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029932" y="2953119"/>
            <a:ext cx="1696260" cy="1774549"/>
          </a:xfrm>
          <a:prstGeom prst="rect">
            <a:avLst/>
          </a:prstGeom>
        </p:spPr>
      </p:pic>
      <p:sp>
        <p:nvSpPr>
          <p:cNvPr id="24" name="CaixaDeTexto 23">
            <a:extLst>
              <a:ext uri="{FF2B5EF4-FFF2-40B4-BE49-F238E27FC236}">
                <a16:creationId xmlns:a16="http://schemas.microsoft.com/office/drawing/2014/main" id="{5E2792B7-E95C-48DB-A6AC-0D9C43E46A33}"/>
              </a:ext>
            </a:extLst>
          </p:cNvPr>
          <p:cNvSpPr txBox="1"/>
          <p:nvPr/>
        </p:nvSpPr>
        <p:spPr>
          <a:xfrm>
            <a:off x="7521425" y="4742450"/>
            <a:ext cx="1013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LOKOMAT</a:t>
            </a:r>
          </a:p>
        </p:txBody>
      </p:sp>
    </p:spTree>
    <p:extLst>
      <p:ext uri="{BB962C8B-B14F-4D97-AF65-F5344CB8AC3E}">
        <p14:creationId xmlns:p14="http://schemas.microsoft.com/office/powerpoint/2010/main" val="192730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6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FES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6146B57-A257-4520-B635-D0C02A624BFB}"/>
              </a:ext>
            </a:extLst>
          </p:cNvPr>
          <p:cNvSpPr txBox="1"/>
          <p:nvPr/>
        </p:nvSpPr>
        <p:spPr>
          <a:xfrm>
            <a:off x="2199646" y="4419055"/>
            <a:ext cx="866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err="1">
                <a:solidFill>
                  <a:srgbClr val="075555"/>
                </a:solidFill>
              </a:rPr>
              <a:t>Walkaide</a:t>
            </a:r>
            <a:endParaRPr lang="pt-BR" sz="1200" dirty="0">
              <a:solidFill>
                <a:srgbClr val="075555"/>
              </a:solidFill>
            </a:endParaRPr>
          </a:p>
        </p:txBody>
      </p:sp>
      <p:pic>
        <p:nvPicPr>
          <p:cNvPr id="5" name="Mídia Online 4" title="WalkAide System 3D Illustration">
            <a:hlinkClick r:id="" action="ppaction://media"/>
            <a:extLst>
              <a:ext uri="{FF2B5EF4-FFF2-40B4-BE49-F238E27FC236}">
                <a16:creationId xmlns:a16="http://schemas.microsoft.com/office/drawing/2014/main" id="{C7122092-56BC-4CA2-A6E6-8A254C4E3FE8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401698" y="969126"/>
            <a:ext cx="4462178" cy="3344203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382BE0D-C146-4F60-872B-A5CB9882EEFA}"/>
              </a:ext>
            </a:extLst>
          </p:cNvPr>
          <p:cNvGrpSpPr/>
          <p:nvPr/>
        </p:nvGrpSpPr>
        <p:grpSpPr>
          <a:xfrm>
            <a:off x="5658189" y="1267929"/>
            <a:ext cx="2531070" cy="2855093"/>
            <a:chOff x="5658189" y="1267929"/>
            <a:chExt cx="2531070" cy="2855093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90958A94-AE51-44D8-8D8B-D56B9F6B0F3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57170" y="1267929"/>
              <a:ext cx="1332089" cy="1632795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67B4E5DA-BEF5-42C2-A8F5-A30FE73DC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58189" y="1448170"/>
              <a:ext cx="1745131" cy="2674852"/>
            </a:xfrm>
            <a:prstGeom prst="rect">
              <a:avLst/>
            </a:prstGeom>
          </p:spPr>
        </p:pic>
      </p:grp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84840ABD-7535-4FF3-A055-28014B3F5A85}"/>
              </a:ext>
            </a:extLst>
          </p:cNvPr>
          <p:cNvSpPr txBox="1"/>
          <p:nvPr/>
        </p:nvSpPr>
        <p:spPr>
          <a:xfrm>
            <a:off x="6760760" y="4404609"/>
            <a:ext cx="8662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 err="1">
                <a:solidFill>
                  <a:srgbClr val="075555"/>
                </a:solidFill>
              </a:rPr>
              <a:t>Dorsiflex</a:t>
            </a:r>
            <a:endParaRPr lang="pt-BR" sz="1200" dirty="0">
              <a:solidFill>
                <a:srgbClr val="07555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08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7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FES x Órteses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E6146B57-A257-4520-B635-D0C02A624BFB}"/>
              </a:ext>
            </a:extLst>
          </p:cNvPr>
          <p:cNvSpPr txBox="1"/>
          <p:nvPr/>
        </p:nvSpPr>
        <p:spPr>
          <a:xfrm>
            <a:off x="267779" y="816430"/>
            <a:ext cx="23856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ED7F26"/>
                </a:solidFill>
              </a:rPr>
              <a:t>HIPÓTESES FES:</a:t>
            </a:r>
            <a:endParaRPr lang="pt-BR" sz="1200" dirty="0">
              <a:solidFill>
                <a:srgbClr val="075555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rgbClr val="075555"/>
                </a:solidFill>
              </a:rPr>
              <a:t>Design mais discreto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rgbClr val="075555"/>
                </a:solidFill>
              </a:rPr>
              <a:t>Resultado momentâneo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rgbClr val="075555"/>
                </a:solidFill>
              </a:rPr>
              <a:t>Leveza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rgbClr val="075555"/>
                </a:solidFill>
              </a:rPr>
              <a:t>Plasticidade?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BR" sz="1200" dirty="0">
                <a:solidFill>
                  <a:srgbClr val="075555"/>
                </a:solidFill>
              </a:rPr>
              <a:t>Resultados a longo prazo?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t-BR" sz="1200" dirty="0">
              <a:solidFill>
                <a:srgbClr val="075555"/>
              </a:solidFill>
            </a:endParaRPr>
          </a:p>
          <a:p>
            <a:endParaRPr lang="pt-BR" sz="1200" dirty="0">
              <a:solidFill>
                <a:srgbClr val="075555"/>
              </a:solidFill>
            </a:endParaRP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1B52D77E-92FA-4D39-BF2B-CABDEFFBD2F1}"/>
              </a:ext>
            </a:extLst>
          </p:cNvPr>
          <p:cNvSpPr txBox="1"/>
          <p:nvPr/>
        </p:nvSpPr>
        <p:spPr>
          <a:xfrm>
            <a:off x="4802342" y="4340916"/>
            <a:ext cx="18700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rgbClr val="075555"/>
                </a:solidFill>
              </a:rPr>
              <a:t>Fonte: </a:t>
            </a:r>
            <a:r>
              <a:rPr lang="pt-BR" sz="1200" dirty="0" err="1">
                <a:solidFill>
                  <a:srgbClr val="075555"/>
                </a:solidFill>
              </a:rPr>
              <a:t>Kemps</a:t>
            </a:r>
            <a:r>
              <a:rPr lang="pt-BR" sz="1200" dirty="0">
                <a:solidFill>
                  <a:srgbClr val="075555"/>
                </a:solidFill>
              </a:rPr>
              <a:t>, (2018)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96E01795-0452-49DF-94E3-FA2526672E25}"/>
              </a:ext>
            </a:extLst>
          </p:cNvPr>
          <p:cNvSpPr/>
          <p:nvPr/>
        </p:nvSpPr>
        <p:spPr>
          <a:xfrm>
            <a:off x="204107" y="816429"/>
            <a:ext cx="2277836" cy="130628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6369E21-081D-4AB1-9673-083068ACC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3393" y="2122712"/>
            <a:ext cx="6047895" cy="222929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7222040-0F16-4AF7-BA44-7E159D5811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2548567"/>
            <a:ext cx="2145167" cy="242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55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8</a:t>
            </a:fld>
            <a:endParaRPr/>
          </a:p>
        </p:txBody>
      </p:sp>
      <p:cxnSp>
        <p:nvCxnSpPr>
          <p:cNvPr id="9" name="Conector Reto 13">
            <a:extLst>
              <a:ext uri="{FF2B5EF4-FFF2-40B4-BE49-F238E27FC236}">
                <a16:creationId xmlns:a16="http://schemas.microsoft.com/office/drawing/2014/main" id="{78C2A762-4F48-4E33-B8F3-237F369F0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0" y="401049"/>
            <a:ext cx="2932771" cy="0"/>
          </a:xfrm>
          <a:prstGeom prst="line">
            <a:avLst/>
          </a:prstGeom>
          <a:ln>
            <a:solidFill>
              <a:srgbClr val="075555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7">
            <a:extLst>
              <a:ext uri="{FF2B5EF4-FFF2-40B4-BE49-F238E27FC236}">
                <a16:creationId xmlns:a16="http://schemas.microsoft.com/office/drawing/2014/main" id="{05B80F06-0DD6-42BA-BA69-216DE334F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400800" y="401049"/>
            <a:ext cx="2743200" cy="0"/>
          </a:xfrm>
          <a:prstGeom prst="line">
            <a:avLst/>
          </a:prstGeom>
          <a:ln>
            <a:solidFill>
              <a:srgbClr val="075555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Google Shape;94;p8">
            <a:extLst>
              <a:ext uri="{FF2B5EF4-FFF2-40B4-BE49-F238E27FC236}">
                <a16:creationId xmlns:a16="http://schemas.microsoft.com/office/drawing/2014/main" id="{9D7AAE8A-DE39-42AD-BB40-C939D301829D}"/>
              </a:ext>
            </a:extLst>
          </p:cNvPr>
          <p:cNvSpPr txBox="1"/>
          <p:nvPr/>
        </p:nvSpPr>
        <p:spPr>
          <a:xfrm>
            <a:off x="2802817" y="47490"/>
            <a:ext cx="3727938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200" b="1" dirty="0">
                <a:solidFill>
                  <a:srgbClr val="E06A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BMI para AVE</a:t>
            </a:r>
            <a:endParaRPr sz="3200" b="1" i="0" u="none" strike="noStrike" cap="none" dirty="0">
              <a:solidFill>
                <a:srgbClr val="E06A00"/>
              </a:solidFill>
              <a:latin typeface="Calibri" panose="020F0502020204030204" pitchFamily="34" charset="0"/>
              <a:cs typeface="Calibri" panose="020F0502020204030204" pitchFamily="34" charset="0"/>
              <a:sym typeface="Arial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15B08875-A5AE-454F-A90C-2F1ACBFE1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329" y="1163170"/>
            <a:ext cx="4147671" cy="2333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Mídia Online 1" title="Neurobots therapy">
            <a:hlinkClick r:id="" action="ppaction://media"/>
            <a:extLst>
              <a:ext uri="{FF2B5EF4-FFF2-40B4-BE49-F238E27FC236}">
                <a16:creationId xmlns:a16="http://schemas.microsoft.com/office/drawing/2014/main" id="{7433AAC3-0D20-4D03-8B04-D0B8CE1C072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4572000" y="2087070"/>
            <a:ext cx="4400550" cy="247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27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028384" y="47490"/>
            <a:ext cx="1026114" cy="25600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8"/>
          <p:cNvSpPr txBox="1">
            <a:spLocks noGrp="1"/>
          </p:cNvSpPr>
          <p:nvPr>
            <p:ph type="sldNum" idx="12"/>
          </p:nvPr>
        </p:nvSpPr>
        <p:spPr>
          <a:xfrm>
            <a:off x="7056276" y="4840002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34275" rIns="68569" bIns="34275" anchor="ctr" anchorCtr="0">
            <a:noAutofit/>
          </a:bodyPr>
          <a:lstStyle/>
          <a:p>
            <a:fld id="{00000000-1234-1234-1234-123412341234}" type="slidenum">
              <a:rPr lang="pt-BR"/>
              <a:pPr/>
              <a:t>9</a:t>
            </a:fld>
            <a:endParaRPr/>
          </a:p>
        </p:txBody>
      </p:sp>
      <p:sp>
        <p:nvSpPr>
          <p:cNvPr id="22" name="Retângulo: Cantos Arredondados 21">
            <a:extLst>
              <a:ext uri="{FF2B5EF4-FFF2-40B4-BE49-F238E27FC236}">
                <a16:creationId xmlns:a16="http://schemas.microsoft.com/office/drawing/2014/main" id="{3A118FCE-1C3F-4D51-BF2C-BFB5C7067C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16351" y="2338202"/>
            <a:ext cx="2635856" cy="588201"/>
          </a:xfrm>
          <a:prstGeom prst="roundRect">
            <a:avLst>
              <a:gd name="adj" fmla="val 50000"/>
            </a:avLst>
          </a:prstGeom>
          <a:solidFill>
            <a:srgbClr val="EC80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9F5E9C30-CA1C-41CE-928B-1AD19213A376}"/>
              </a:ext>
            </a:extLst>
          </p:cNvPr>
          <p:cNvGrpSpPr/>
          <p:nvPr/>
        </p:nvGrpSpPr>
        <p:grpSpPr>
          <a:xfrm>
            <a:off x="558052" y="907683"/>
            <a:ext cx="8086863" cy="3556924"/>
            <a:chOff x="679076" y="1055601"/>
            <a:chExt cx="8086863" cy="3556924"/>
          </a:xfrm>
        </p:grpSpPr>
        <p:sp>
          <p:nvSpPr>
            <p:cNvPr id="8" name="Oval 22">
              <a:extLst>
                <a:ext uri="{FF2B5EF4-FFF2-40B4-BE49-F238E27FC236}">
                  <a16:creationId xmlns:a16="http://schemas.microsoft.com/office/drawing/2014/main" id="{6C0B5C88-CCDE-4106-9237-2FC3A9DD7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070073" y="1219421"/>
              <a:ext cx="3150380" cy="3150380"/>
            </a:xfrm>
            <a:prstGeom prst="ellipse">
              <a:avLst/>
            </a:prstGeom>
            <a:noFill/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" name="Oval 12">
              <a:extLst>
                <a:ext uri="{FF2B5EF4-FFF2-40B4-BE49-F238E27FC236}">
                  <a16:creationId xmlns:a16="http://schemas.microsoft.com/office/drawing/2014/main" id="{2DDDAF68-CBCF-47DD-9775-3CE2570487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972341" y="2121690"/>
              <a:ext cx="1345842" cy="1345842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600" b="1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2" name="Retângulo: Cantos Arredondados 11">
              <a:extLst>
                <a:ext uri="{FF2B5EF4-FFF2-40B4-BE49-F238E27FC236}">
                  <a16:creationId xmlns:a16="http://schemas.microsoft.com/office/drawing/2014/main" id="{DFB516B1-C0C0-4F21-B7AC-633B8C878C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318184" y="1134506"/>
              <a:ext cx="3092952" cy="588201"/>
            </a:xfrm>
            <a:prstGeom prst="roundRect">
              <a:avLst>
                <a:gd name="adj" fmla="val 50000"/>
              </a:avLst>
            </a:prstGeom>
            <a:solidFill>
              <a:srgbClr val="EC80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60077DFE-3AD6-4769-B877-E47E5F863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29973" y="1055601"/>
              <a:ext cx="746010" cy="74601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6" name="Retângulo: Cantos Arredondados 15">
              <a:extLst>
                <a:ext uri="{FF2B5EF4-FFF2-40B4-BE49-F238E27FC236}">
                  <a16:creationId xmlns:a16="http://schemas.microsoft.com/office/drawing/2014/main" id="{E70E97AB-715D-4321-B0A3-6D0106615E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125029" y="2512464"/>
              <a:ext cx="2640910" cy="588201"/>
            </a:xfrm>
            <a:prstGeom prst="roundRect">
              <a:avLst>
                <a:gd name="adj" fmla="val 50000"/>
              </a:avLst>
            </a:prstGeom>
            <a:solidFill>
              <a:srgbClr val="006B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Oval 19">
              <a:extLst>
                <a:ext uri="{FF2B5EF4-FFF2-40B4-BE49-F238E27FC236}">
                  <a16:creationId xmlns:a16="http://schemas.microsoft.com/office/drawing/2014/main" id="{E164D12D-1932-4BB5-B4A1-0DD1DA734B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752024" y="2421606"/>
              <a:ext cx="746010" cy="746010"/>
            </a:xfrm>
            <a:prstGeom prst="ellipse">
              <a:avLst/>
            </a:prstGeom>
            <a:solidFill>
              <a:srgbClr val="0755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48B40668-EAA9-4AD1-BAC9-7ABD79C29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318184" y="3945420"/>
              <a:ext cx="2905911" cy="588201"/>
            </a:xfrm>
            <a:prstGeom prst="roundRect">
              <a:avLst>
                <a:gd name="adj" fmla="val 50000"/>
              </a:avLst>
            </a:prstGeom>
            <a:solidFill>
              <a:srgbClr val="EC80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6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" name="Oval 21">
              <a:extLst>
                <a:ext uri="{FF2B5EF4-FFF2-40B4-BE49-F238E27FC236}">
                  <a16:creationId xmlns:a16="http://schemas.microsoft.com/office/drawing/2014/main" id="{12D00FEB-44A5-4B19-A9F8-E02F5C188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5229973" y="3866515"/>
              <a:ext cx="746010" cy="74601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0" name="Retângulo: Cantos Arredondados 19">
              <a:extLst>
                <a:ext uri="{FF2B5EF4-FFF2-40B4-BE49-F238E27FC236}">
                  <a16:creationId xmlns:a16="http://schemas.microsoft.com/office/drawing/2014/main" id="{2DE7825F-3B8C-40D0-93D2-D33268E43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066431" y="1134506"/>
              <a:ext cx="2905911" cy="588201"/>
            </a:xfrm>
            <a:prstGeom prst="roundRect">
              <a:avLst>
                <a:gd name="adj" fmla="val 50000"/>
              </a:avLst>
            </a:prstGeom>
            <a:solidFill>
              <a:srgbClr val="006B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1" name="Oval 25">
              <a:extLst>
                <a:ext uri="{FF2B5EF4-FFF2-40B4-BE49-F238E27FC236}">
                  <a16:creationId xmlns:a16="http://schemas.microsoft.com/office/drawing/2014/main" id="{53EC3899-2638-42D5-83AE-0B2FFF2F52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14542" y="1055601"/>
              <a:ext cx="746010" cy="746010"/>
            </a:xfrm>
            <a:prstGeom prst="ellipse">
              <a:avLst/>
            </a:prstGeom>
            <a:solidFill>
              <a:srgbClr val="0755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Oval 27">
              <a:extLst>
                <a:ext uri="{FF2B5EF4-FFF2-40B4-BE49-F238E27FC236}">
                  <a16:creationId xmlns:a16="http://schemas.microsoft.com/office/drawing/2014/main" id="{0A5F8CE5-EAE2-4312-9F9A-06549EE45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2719750" y="2421606"/>
              <a:ext cx="746010" cy="746010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B2425B9C-CE57-43F4-AE3C-E1FAD518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79076" y="3945420"/>
              <a:ext cx="3056137" cy="588201"/>
            </a:xfrm>
            <a:prstGeom prst="roundRect">
              <a:avLst>
                <a:gd name="adj" fmla="val 50000"/>
              </a:avLst>
            </a:prstGeom>
            <a:solidFill>
              <a:srgbClr val="006B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Oval 29">
              <a:extLst>
                <a:ext uri="{FF2B5EF4-FFF2-40B4-BE49-F238E27FC236}">
                  <a16:creationId xmlns:a16="http://schemas.microsoft.com/office/drawing/2014/main" id="{B5EBEC48-0944-4606-94AA-3DB9D5B043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3314542" y="3866515"/>
              <a:ext cx="746010" cy="746010"/>
            </a:xfrm>
            <a:prstGeom prst="ellipse">
              <a:avLst/>
            </a:prstGeom>
            <a:solidFill>
              <a:srgbClr val="0755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26" name="Grupo 30" descr="Ícones de gráfico de barras e de gráfico de linhas.">
              <a:extLst>
                <a:ext uri="{FF2B5EF4-FFF2-40B4-BE49-F238E27FC236}">
                  <a16:creationId xmlns:a16="http://schemas.microsoft.com/office/drawing/2014/main" id="{79AD0C6F-864C-4D04-B77B-FF7D23852FDC}"/>
                </a:ext>
              </a:extLst>
            </p:cNvPr>
            <p:cNvGrpSpPr/>
            <p:nvPr/>
          </p:nvGrpSpPr>
          <p:grpSpPr>
            <a:xfrm>
              <a:off x="3549554" y="1290613"/>
              <a:ext cx="275986" cy="275986"/>
              <a:chOff x="4319588" y="2492375"/>
              <a:chExt cx="287338" cy="287338"/>
            </a:xfrm>
            <a:solidFill>
              <a:schemeClr val="bg1"/>
            </a:solidFill>
          </p:grpSpPr>
          <p:sp>
            <p:nvSpPr>
              <p:cNvPr id="27" name="Forma Livre 372">
                <a:extLst>
                  <a:ext uri="{FF2B5EF4-FFF2-40B4-BE49-F238E27FC236}">
                    <a16:creationId xmlns:a16="http://schemas.microsoft.com/office/drawing/2014/main" id="{5A726167-8D68-40D9-9078-F151CFF99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19588" y="2587625"/>
                <a:ext cx="287338" cy="192088"/>
              </a:xfrm>
              <a:custGeom>
                <a:avLst/>
                <a:gdLst>
                  <a:gd name="T0" fmla="*/ 843 w 904"/>
                  <a:gd name="T1" fmla="*/ 572 h 602"/>
                  <a:gd name="T2" fmla="*/ 843 w 904"/>
                  <a:gd name="T3" fmla="*/ 12 h 602"/>
                  <a:gd name="T4" fmla="*/ 841 w 904"/>
                  <a:gd name="T5" fmla="*/ 7 h 602"/>
                  <a:gd name="T6" fmla="*/ 836 w 904"/>
                  <a:gd name="T7" fmla="*/ 3 h 602"/>
                  <a:gd name="T8" fmla="*/ 831 w 904"/>
                  <a:gd name="T9" fmla="*/ 1 h 602"/>
                  <a:gd name="T10" fmla="*/ 708 w 904"/>
                  <a:gd name="T11" fmla="*/ 0 h 602"/>
                  <a:gd name="T12" fmla="*/ 702 w 904"/>
                  <a:gd name="T13" fmla="*/ 2 h 602"/>
                  <a:gd name="T14" fmla="*/ 697 w 904"/>
                  <a:gd name="T15" fmla="*/ 5 h 602"/>
                  <a:gd name="T16" fmla="*/ 694 w 904"/>
                  <a:gd name="T17" fmla="*/ 9 h 602"/>
                  <a:gd name="T18" fmla="*/ 693 w 904"/>
                  <a:gd name="T19" fmla="*/ 16 h 602"/>
                  <a:gd name="T20" fmla="*/ 632 w 904"/>
                  <a:gd name="T21" fmla="*/ 572 h 602"/>
                  <a:gd name="T22" fmla="*/ 632 w 904"/>
                  <a:gd name="T23" fmla="*/ 283 h 602"/>
                  <a:gd name="T24" fmla="*/ 630 w 904"/>
                  <a:gd name="T25" fmla="*/ 277 h 602"/>
                  <a:gd name="T26" fmla="*/ 626 w 904"/>
                  <a:gd name="T27" fmla="*/ 274 h 602"/>
                  <a:gd name="T28" fmla="*/ 621 w 904"/>
                  <a:gd name="T29" fmla="*/ 271 h 602"/>
                  <a:gd name="T30" fmla="*/ 497 w 904"/>
                  <a:gd name="T31" fmla="*/ 271 h 602"/>
                  <a:gd name="T32" fmla="*/ 491 w 904"/>
                  <a:gd name="T33" fmla="*/ 272 h 602"/>
                  <a:gd name="T34" fmla="*/ 487 w 904"/>
                  <a:gd name="T35" fmla="*/ 275 h 602"/>
                  <a:gd name="T36" fmla="*/ 483 w 904"/>
                  <a:gd name="T37" fmla="*/ 281 h 602"/>
                  <a:gd name="T38" fmla="*/ 482 w 904"/>
                  <a:gd name="T39" fmla="*/ 286 h 602"/>
                  <a:gd name="T40" fmla="*/ 421 w 904"/>
                  <a:gd name="T41" fmla="*/ 572 h 602"/>
                  <a:gd name="T42" fmla="*/ 421 w 904"/>
                  <a:gd name="T43" fmla="*/ 193 h 602"/>
                  <a:gd name="T44" fmla="*/ 419 w 904"/>
                  <a:gd name="T45" fmla="*/ 187 h 602"/>
                  <a:gd name="T46" fmla="*/ 415 w 904"/>
                  <a:gd name="T47" fmla="*/ 183 h 602"/>
                  <a:gd name="T48" fmla="*/ 409 w 904"/>
                  <a:gd name="T49" fmla="*/ 181 h 602"/>
                  <a:gd name="T50" fmla="*/ 286 w 904"/>
                  <a:gd name="T51" fmla="*/ 181 h 602"/>
                  <a:gd name="T52" fmla="*/ 281 w 904"/>
                  <a:gd name="T53" fmla="*/ 182 h 602"/>
                  <a:gd name="T54" fmla="*/ 275 w 904"/>
                  <a:gd name="T55" fmla="*/ 185 h 602"/>
                  <a:gd name="T56" fmla="*/ 272 w 904"/>
                  <a:gd name="T57" fmla="*/ 190 h 602"/>
                  <a:gd name="T58" fmla="*/ 271 w 904"/>
                  <a:gd name="T59" fmla="*/ 196 h 602"/>
                  <a:gd name="T60" fmla="*/ 211 w 904"/>
                  <a:gd name="T61" fmla="*/ 572 h 602"/>
                  <a:gd name="T62" fmla="*/ 211 w 904"/>
                  <a:gd name="T63" fmla="*/ 404 h 602"/>
                  <a:gd name="T64" fmla="*/ 209 w 904"/>
                  <a:gd name="T65" fmla="*/ 399 h 602"/>
                  <a:gd name="T66" fmla="*/ 205 w 904"/>
                  <a:gd name="T67" fmla="*/ 394 h 602"/>
                  <a:gd name="T68" fmla="*/ 199 w 904"/>
                  <a:gd name="T69" fmla="*/ 392 h 602"/>
                  <a:gd name="T70" fmla="*/ 76 w 904"/>
                  <a:gd name="T71" fmla="*/ 391 h 602"/>
                  <a:gd name="T72" fmla="*/ 69 w 904"/>
                  <a:gd name="T73" fmla="*/ 392 h 602"/>
                  <a:gd name="T74" fmla="*/ 65 w 904"/>
                  <a:gd name="T75" fmla="*/ 396 h 602"/>
                  <a:gd name="T76" fmla="*/ 62 w 904"/>
                  <a:gd name="T77" fmla="*/ 401 h 602"/>
                  <a:gd name="T78" fmla="*/ 61 w 904"/>
                  <a:gd name="T79" fmla="*/ 406 h 602"/>
                  <a:gd name="T80" fmla="*/ 15 w 904"/>
                  <a:gd name="T81" fmla="*/ 572 h 602"/>
                  <a:gd name="T82" fmla="*/ 9 w 904"/>
                  <a:gd name="T83" fmla="*/ 573 h 602"/>
                  <a:gd name="T84" fmla="*/ 5 w 904"/>
                  <a:gd name="T85" fmla="*/ 577 h 602"/>
                  <a:gd name="T86" fmla="*/ 2 w 904"/>
                  <a:gd name="T87" fmla="*/ 581 h 602"/>
                  <a:gd name="T88" fmla="*/ 0 w 904"/>
                  <a:gd name="T89" fmla="*/ 587 h 602"/>
                  <a:gd name="T90" fmla="*/ 2 w 904"/>
                  <a:gd name="T91" fmla="*/ 593 h 602"/>
                  <a:gd name="T92" fmla="*/ 5 w 904"/>
                  <a:gd name="T93" fmla="*/ 598 h 602"/>
                  <a:gd name="T94" fmla="*/ 9 w 904"/>
                  <a:gd name="T95" fmla="*/ 601 h 602"/>
                  <a:gd name="T96" fmla="*/ 15 w 904"/>
                  <a:gd name="T97" fmla="*/ 602 h 602"/>
                  <a:gd name="T98" fmla="*/ 196 w 904"/>
                  <a:gd name="T99" fmla="*/ 602 h 602"/>
                  <a:gd name="T100" fmla="*/ 406 w 904"/>
                  <a:gd name="T101" fmla="*/ 602 h 602"/>
                  <a:gd name="T102" fmla="*/ 617 w 904"/>
                  <a:gd name="T103" fmla="*/ 602 h 602"/>
                  <a:gd name="T104" fmla="*/ 828 w 904"/>
                  <a:gd name="T105" fmla="*/ 602 h 602"/>
                  <a:gd name="T106" fmla="*/ 891 w 904"/>
                  <a:gd name="T107" fmla="*/ 602 h 602"/>
                  <a:gd name="T108" fmla="*/ 896 w 904"/>
                  <a:gd name="T109" fmla="*/ 600 h 602"/>
                  <a:gd name="T110" fmla="*/ 901 w 904"/>
                  <a:gd name="T111" fmla="*/ 596 h 602"/>
                  <a:gd name="T112" fmla="*/ 903 w 904"/>
                  <a:gd name="T113" fmla="*/ 591 h 602"/>
                  <a:gd name="T114" fmla="*/ 903 w 904"/>
                  <a:gd name="T115" fmla="*/ 584 h 602"/>
                  <a:gd name="T116" fmla="*/ 901 w 904"/>
                  <a:gd name="T117" fmla="*/ 579 h 602"/>
                  <a:gd name="T118" fmla="*/ 896 w 904"/>
                  <a:gd name="T119" fmla="*/ 575 h 602"/>
                  <a:gd name="T120" fmla="*/ 891 w 904"/>
                  <a:gd name="T121" fmla="*/ 572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904" h="602">
                    <a:moveTo>
                      <a:pt x="889" y="572"/>
                    </a:moveTo>
                    <a:lnTo>
                      <a:pt x="843" y="572"/>
                    </a:lnTo>
                    <a:lnTo>
                      <a:pt x="843" y="16"/>
                    </a:lnTo>
                    <a:lnTo>
                      <a:pt x="843" y="12"/>
                    </a:lnTo>
                    <a:lnTo>
                      <a:pt x="842" y="9"/>
                    </a:lnTo>
                    <a:lnTo>
                      <a:pt x="841" y="7"/>
                    </a:lnTo>
                    <a:lnTo>
                      <a:pt x="838" y="5"/>
                    </a:lnTo>
                    <a:lnTo>
                      <a:pt x="836" y="3"/>
                    </a:lnTo>
                    <a:lnTo>
                      <a:pt x="834" y="2"/>
                    </a:lnTo>
                    <a:lnTo>
                      <a:pt x="831" y="1"/>
                    </a:lnTo>
                    <a:lnTo>
                      <a:pt x="828" y="1"/>
                    </a:lnTo>
                    <a:lnTo>
                      <a:pt x="708" y="0"/>
                    </a:lnTo>
                    <a:lnTo>
                      <a:pt x="704" y="1"/>
                    </a:lnTo>
                    <a:lnTo>
                      <a:pt x="702" y="2"/>
                    </a:lnTo>
                    <a:lnTo>
                      <a:pt x="699" y="3"/>
                    </a:lnTo>
                    <a:lnTo>
                      <a:pt x="697" y="5"/>
                    </a:lnTo>
                    <a:lnTo>
                      <a:pt x="695" y="7"/>
                    </a:lnTo>
                    <a:lnTo>
                      <a:pt x="694" y="9"/>
                    </a:lnTo>
                    <a:lnTo>
                      <a:pt x="693" y="12"/>
                    </a:lnTo>
                    <a:lnTo>
                      <a:pt x="693" y="16"/>
                    </a:lnTo>
                    <a:lnTo>
                      <a:pt x="693" y="572"/>
                    </a:lnTo>
                    <a:lnTo>
                      <a:pt x="632" y="572"/>
                    </a:lnTo>
                    <a:lnTo>
                      <a:pt x="632" y="286"/>
                    </a:lnTo>
                    <a:lnTo>
                      <a:pt x="632" y="283"/>
                    </a:lnTo>
                    <a:lnTo>
                      <a:pt x="631" y="281"/>
                    </a:lnTo>
                    <a:lnTo>
                      <a:pt x="630" y="277"/>
                    </a:lnTo>
                    <a:lnTo>
                      <a:pt x="628" y="275"/>
                    </a:lnTo>
                    <a:lnTo>
                      <a:pt x="626" y="274"/>
                    </a:lnTo>
                    <a:lnTo>
                      <a:pt x="623" y="272"/>
                    </a:lnTo>
                    <a:lnTo>
                      <a:pt x="621" y="271"/>
                    </a:lnTo>
                    <a:lnTo>
                      <a:pt x="617" y="271"/>
                    </a:lnTo>
                    <a:lnTo>
                      <a:pt x="497" y="271"/>
                    </a:lnTo>
                    <a:lnTo>
                      <a:pt x="494" y="271"/>
                    </a:lnTo>
                    <a:lnTo>
                      <a:pt x="491" y="272"/>
                    </a:lnTo>
                    <a:lnTo>
                      <a:pt x="489" y="274"/>
                    </a:lnTo>
                    <a:lnTo>
                      <a:pt x="487" y="275"/>
                    </a:lnTo>
                    <a:lnTo>
                      <a:pt x="484" y="277"/>
                    </a:lnTo>
                    <a:lnTo>
                      <a:pt x="483" y="281"/>
                    </a:lnTo>
                    <a:lnTo>
                      <a:pt x="482" y="283"/>
                    </a:lnTo>
                    <a:lnTo>
                      <a:pt x="482" y="286"/>
                    </a:lnTo>
                    <a:lnTo>
                      <a:pt x="482" y="572"/>
                    </a:lnTo>
                    <a:lnTo>
                      <a:pt x="421" y="572"/>
                    </a:lnTo>
                    <a:lnTo>
                      <a:pt x="421" y="196"/>
                    </a:lnTo>
                    <a:lnTo>
                      <a:pt x="421" y="193"/>
                    </a:lnTo>
                    <a:lnTo>
                      <a:pt x="420" y="190"/>
                    </a:lnTo>
                    <a:lnTo>
                      <a:pt x="419" y="187"/>
                    </a:lnTo>
                    <a:lnTo>
                      <a:pt x="417" y="185"/>
                    </a:lnTo>
                    <a:lnTo>
                      <a:pt x="415" y="183"/>
                    </a:lnTo>
                    <a:lnTo>
                      <a:pt x="413" y="182"/>
                    </a:lnTo>
                    <a:lnTo>
                      <a:pt x="409" y="181"/>
                    </a:lnTo>
                    <a:lnTo>
                      <a:pt x="406" y="181"/>
                    </a:lnTo>
                    <a:lnTo>
                      <a:pt x="286" y="181"/>
                    </a:lnTo>
                    <a:lnTo>
                      <a:pt x="283" y="181"/>
                    </a:lnTo>
                    <a:lnTo>
                      <a:pt x="281" y="182"/>
                    </a:lnTo>
                    <a:lnTo>
                      <a:pt x="277" y="183"/>
                    </a:lnTo>
                    <a:lnTo>
                      <a:pt x="275" y="185"/>
                    </a:lnTo>
                    <a:lnTo>
                      <a:pt x="273" y="187"/>
                    </a:lnTo>
                    <a:lnTo>
                      <a:pt x="272" y="190"/>
                    </a:lnTo>
                    <a:lnTo>
                      <a:pt x="271" y="193"/>
                    </a:lnTo>
                    <a:lnTo>
                      <a:pt x="271" y="196"/>
                    </a:lnTo>
                    <a:lnTo>
                      <a:pt x="271" y="572"/>
                    </a:lnTo>
                    <a:lnTo>
                      <a:pt x="211" y="572"/>
                    </a:lnTo>
                    <a:lnTo>
                      <a:pt x="211" y="406"/>
                    </a:lnTo>
                    <a:lnTo>
                      <a:pt x="211" y="404"/>
                    </a:lnTo>
                    <a:lnTo>
                      <a:pt x="210" y="401"/>
                    </a:lnTo>
                    <a:lnTo>
                      <a:pt x="209" y="399"/>
                    </a:lnTo>
                    <a:lnTo>
                      <a:pt x="207" y="396"/>
                    </a:lnTo>
                    <a:lnTo>
                      <a:pt x="205" y="394"/>
                    </a:lnTo>
                    <a:lnTo>
                      <a:pt x="201" y="393"/>
                    </a:lnTo>
                    <a:lnTo>
                      <a:pt x="199" y="392"/>
                    </a:lnTo>
                    <a:lnTo>
                      <a:pt x="196" y="391"/>
                    </a:lnTo>
                    <a:lnTo>
                      <a:pt x="76" y="391"/>
                    </a:lnTo>
                    <a:lnTo>
                      <a:pt x="73" y="392"/>
                    </a:lnTo>
                    <a:lnTo>
                      <a:pt x="69" y="392"/>
                    </a:lnTo>
                    <a:lnTo>
                      <a:pt x="67" y="394"/>
                    </a:lnTo>
                    <a:lnTo>
                      <a:pt x="65" y="396"/>
                    </a:lnTo>
                    <a:lnTo>
                      <a:pt x="63" y="399"/>
                    </a:lnTo>
                    <a:lnTo>
                      <a:pt x="62" y="401"/>
                    </a:lnTo>
                    <a:lnTo>
                      <a:pt x="61" y="404"/>
                    </a:lnTo>
                    <a:lnTo>
                      <a:pt x="61" y="406"/>
                    </a:lnTo>
                    <a:lnTo>
                      <a:pt x="61" y="572"/>
                    </a:lnTo>
                    <a:lnTo>
                      <a:pt x="15" y="572"/>
                    </a:lnTo>
                    <a:lnTo>
                      <a:pt x="13" y="572"/>
                    </a:lnTo>
                    <a:lnTo>
                      <a:pt x="9" y="573"/>
                    </a:lnTo>
                    <a:lnTo>
                      <a:pt x="7" y="575"/>
                    </a:lnTo>
                    <a:lnTo>
                      <a:pt x="5" y="577"/>
                    </a:lnTo>
                    <a:lnTo>
                      <a:pt x="3" y="579"/>
                    </a:lnTo>
                    <a:lnTo>
                      <a:pt x="2" y="581"/>
                    </a:lnTo>
                    <a:lnTo>
                      <a:pt x="1" y="584"/>
                    </a:lnTo>
                    <a:lnTo>
                      <a:pt x="0" y="587"/>
                    </a:lnTo>
                    <a:lnTo>
                      <a:pt x="1" y="591"/>
                    </a:lnTo>
                    <a:lnTo>
                      <a:pt x="2" y="593"/>
                    </a:lnTo>
                    <a:lnTo>
                      <a:pt x="3" y="596"/>
                    </a:lnTo>
                    <a:lnTo>
                      <a:pt x="5" y="598"/>
                    </a:lnTo>
                    <a:lnTo>
                      <a:pt x="7" y="600"/>
                    </a:lnTo>
                    <a:lnTo>
                      <a:pt x="9" y="601"/>
                    </a:lnTo>
                    <a:lnTo>
                      <a:pt x="13" y="602"/>
                    </a:lnTo>
                    <a:lnTo>
                      <a:pt x="15" y="602"/>
                    </a:lnTo>
                    <a:lnTo>
                      <a:pt x="76" y="602"/>
                    </a:lnTo>
                    <a:lnTo>
                      <a:pt x="196" y="602"/>
                    </a:lnTo>
                    <a:lnTo>
                      <a:pt x="286" y="602"/>
                    </a:lnTo>
                    <a:lnTo>
                      <a:pt x="406" y="602"/>
                    </a:lnTo>
                    <a:lnTo>
                      <a:pt x="497" y="602"/>
                    </a:lnTo>
                    <a:lnTo>
                      <a:pt x="617" y="602"/>
                    </a:lnTo>
                    <a:lnTo>
                      <a:pt x="708" y="602"/>
                    </a:lnTo>
                    <a:lnTo>
                      <a:pt x="828" y="602"/>
                    </a:lnTo>
                    <a:lnTo>
                      <a:pt x="889" y="602"/>
                    </a:lnTo>
                    <a:lnTo>
                      <a:pt x="891" y="602"/>
                    </a:lnTo>
                    <a:lnTo>
                      <a:pt x="894" y="601"/>
                    </a:lnTo>
                    <a:lnTo>
                      <a:pt x="896" y="600"/>
                    </a:lnTo>
                    <a:lnTo>
                      <a:pt x="898" y="598"/>
                    </a:lnTo>
                    <a:lnTo>
                      <a:pt x="901" y="596"/>
                    </a:lnTo>
                    <a:lnTo>
                      <a:pt x="902" y="593"/>
                    </a:lnTo>
                    <a:lnTo>
                      <a:pt x="903" y="591"/>
                    </a:lnTo>
                    <a:lnTo>
                      <a:pt x="904" y="587"/>
                    </a:lnTo>
                    <a:lnTo>
                      <a:pt x="903" y="584"/>
                    </a:lnTo>
                    <a:lnTo>
                      <a:pt x="902" y="581"/>
                    </a:lnTo>
                    <a:lnTo>
                      <a:pt x="901" y="579"/>
                    </a:lnTo>
                    <a:lnTo>
                      <a:pt x="898" y="577"/>
                    </a:lnTo>
                    <a:lnTo>
                      <a:pt x="896" y="575"/>
                    </a:lnTo>
                    <a:lnTo>
                      <a:pt x="894" y="573"/>
                    </a:lnTo>
                    <a:lnTo>
                      <a:pt x="891" y="572"/>
                    </a:lnTo>
                    <a:lnTo>
                      <a:pt x="889" y="57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8" name="Forma Livre 373">
                <a:extLst>
                  <a:ext uri="{FF2B5EF4-FFF2-40B4-BE49-F238E27FC236}">
                    <a16:creationId xmlns:a16="http://schemas.microsoft.com/office/drawing/2014/main" id="{B59E585A-ACA6-46DA-B163-F0AE41B3D4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38638" y="2492375"/>
                <a:ext cx="252413" cy="157163"/>
              </a:xfrm>
              <a:custGeom>
                <a:avLst/>
                <a:gdLst>
                  <a:gd name="T0" fmla="*/ 77 w 797"/>
                  <a:gd name="T1" fmla="*/ 494 h 497"/>
                  <a:gd name="T2" fmla="*/ 97 w 797"/>
                  <a:gd name="T3" fmla="*/ 483 h 497"/>
                  <a:gd name="T4" fmla="*/ 112 w 797"/>
                  <a:gd name="T5" fmla="*/ 466 h 497"/>
                  <a:gd name="T6" fmla="*/ 120 w 797"/>
                  <a:gd name="T7" fmla="*/ 443 h 497"/>
                  <a:gd name="T8" fmla="*/ 116 w 797"/>
                  <a:gd name="T9" fmla="*/ 416 h 497"/>
                  <a:gd name="T10" fmla="*/ 267 w 797"/>
                  <a:gd name="T11" fmla="*/ 298 h 497"/>
                  <a:gd name="T12" fmla="*/ 300 w 797"/>
                  <a:gd name="T13" fmla="*/ 299 h 497"/>
                  <a:gd name="T14" fmla="*/ 325 w 797"/>
                  <a:gd name="T15" fmla="*/ 287 h 497"/>
                  <a:gd name="T16" fmla="*/ 451 w 797"/>
                  <a:gd name="T17" fmla="*/ 327 h 497"/>
                  <a:gd name="T18" fmla="*/ 454 w 797"/>
                  <a:gd name="T19" fmla="*/ 349 h 497"/>
                  <a:gd name="T20" fmla="*/ 464 w 797"/>
                  <a:gd name="T21" fmla="*/ 369 h 497"/>
                  <a:gd name="T22" fmla="*/ 482 w 797"/>
                  <a:gd name="T23" fmla="*/ 384 h 497"/>
                  <a:gd name="T24" fmla="*/ 505 w 797"/>
                  <a:gd name="T25" fmla="*/ 391 h 497"/>
                  <a:gd name="T26" fmla="*/ 529 w 797"/>
                  <a:gd name="T27" fmla="*/ 389 h 497"/>
                  <a:gd name="T28" fmla="*/ 550 w 797"/>
                  <a:gd name="T29" fmla="*/ 378 h 497"/>
                  <a:gd name="T30" fmla="*/ 564 w 797"/>
                  <a:gd name="T31" fmla="*/ 360 h 497"/>
                  <a:gd name="T32" fmla="*/ 571 w 797"/>
                  <a:gd name="T33" fmla="*/ 337 h 497"/>
                  <a:gd name="T34" fmla="*/ 565 w 797"/>
                  <a:gd name="T35" fmla="*/ 304 h 497"/>
                  <a:gd name="T36" fmla="*/ 724 w 797"/>
                  <a:gd name="T37" fmla="*/ 119 h 497"/>
                  <a:gd name="T38" fmla="*/ 750 w 797"/>
                  <a:gd name="T39" fmla="*/ 119 h 497"/>
                  <a:gd name="T40" fmla="*/ 771 w 797"/>
                  <a:gd name="T41" fmla="*/ 110 h 497"/>
                  <a:gd name="T42" fmla="*/ 787 w 797"/>
                  <a:gd name="T43" fmla="*/ 94 h 497"/>
                  <a:gd name="T44" fmla="*/ 796 w 797"/>
                  <a:gd name="T45" fmla="*/ 72 h 497"/>
                  <a:gd name="T46" fmla="*/ 796 w 797"/>
                  <a:gd name="T47" fmla="*/ 48 h 497"/>
                  <a:gd name="T48" fmla="*/ 787 w 797"/>
                  <a:gd name="T49" fmla="*/ 27 h 497"/>
                  <a:gd name="T50" fmla="*/ 771 w 797"/>
                  <a:gd name="T51" fmla="*/ 10 h 497"/>
                  <a:gd name="T52" fmla="*/ 750 w 797"/>
                  <a:gd name="T53" fmla="*/ 1 h 497"/>
                  <a:gd name="T54" fmla="*/ 725 w 797"/>
                  <a:gd name="T55" fmla="*/ 1 h 497"/>
                  <a:gd name="T56" fmla="*/ 703 w 797"/>
                  <a:gd name="T57" fmla="*/ 10 h 497"/>
                  <a:gd name="T58" fmla="*/ 687 w 797"/>
                  <a:gd name="T59" fmla="*/ 27 h 497"/>
                  <a:gd name="T60" fmla="*/ 678 w 797"/>
                  <a:gd name="T61" fmla="*/ 48 h 497"/>
                  <a:gd name="T62" fmla="*/ 680 w 797"/>
                  <a:gd name="T63" fmla="*/ 79 h 497"/>
                  <a:gd name="T64" fmla="*/ 531 w 797"/>
                  <a:gd name="T65" fmla="*/ 275 h 497"/>
                  <a:gd name="T66" fmla="*/ 504 w 797"/>
                  <a:gd name="T67" fmla="*/ 272 h 497"/>
                  <a:gd name="T68" fmla="*/ 478 w 797"/>
                  <a:gd name="T69" fmla="*/ 281 h 497"/>
                  <a:gd name="T70" fmla="*/ 345 w 797"/>
                  <a:gd name="T71" fmla="*/ 248 h 497"/>
                  <a:gd name="T72" fmla="*/ 344 w 797"/>
                  <a:gd name="T73" fmla="*/ 229 h 497"/>
                  <a:gd name="T74" fmla="*/ 336 w 797"/>
                  <a:gd name="T75" fmla="*/ 207 h 497"/>
                  <a:gd name="T76" fmla="*/ 319 w 797"/>
                  <a:gd name="T77" fmla="*/ 191 h 497"/>
                  <a:gd name="T78" fmla="*/ 298 w 797"/>
                  <a:gd name="T79" fmla="*/ 181 h 497"/>
                  <a:gd name="T80" fmla="*/ 273 w 797"/>
                  <a:gd name="T81" fmla="*/ 181 h 497"/>
                  <a:gd name="T82" fmla="*/ 252 w 797"/>
                  <a:gd name="T83" fmla="*/ 191 h 497"/>
                  <a:gd name="T84" fmla="*/ 236 w 797"/>
                  <a:gd name="T85" fmla="*/ 207 h 497"/>
                  <a:gd name="T86" fmla="*/ 226 w 797"/>
                  <a:gd name="T87" fmla="*/ 229 h 497"/>
                  <a:gd name="T88" fmla="*/ 227 w 797"/>
                  <a:gd name="T89" fmla="*/ 254 h 497"/>
                  <a:gd name="T90" fmla="*/ 86 w 797"/>
                  <a:gd name="T91" fmla="*/ 382 h 497"/>
                  <a:gd name="T92" fmla="*/ 53 w 797"/>
                  <a:gd name="T93" fmla="*/ 377 h 497"/>
                  <a:gd name="T94" fmla="*/ 31 w 797"/>
                  <a:gd name="T95" fmla="*/ 383 h 497"/>
                  <a:gd name="T96" fmla="*/ 13 w 797"/>
                  <a:gd name="T97" fmla="*/ 398 h 497"/>
                  <a:gd name="T98" fmla="*/ 2 w 797"/>
                  <a:gd name="T99" fmla="*/ 419 h 497"/>
                  <a:gd name="T100" fmla="*/ 0 w 797"/>
                  <a:gd name="T101" fmla="*/ 443 h 497"/>
                  <a:gd name="T102" fmla="*/ 6 w 797"/>
                  <a:gd name="T103" fmla="*/ 466 h 497"/>
                  <a:gd name="T104" fmla="*/ 21 w 797"/>
                  <a:gd name="T105" fmla="*/ 483 h 497"/>
                  <a:gd name="T106" fmla="*/ 42 w 797"/>
                  <a:gd name="T107" fmla="*/ 494 h 4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797" h="497">
                    <a:moveTo>
                      <a:pt x="60" y="497"/>
                    </a:moveTo>
                    <a:lnTo>
                      <a:pt x="65" y="497"/>
                    </a:lnTo>
                    <a:lnTo>
                      <a:pt x="72" y="496"/>
                    </a:lnTo>
                    <a:lnTo>
                      <a:pt x="77" y="494"/>
                    </a:lnTo>
                    <a:lnTo>
                      <a:pt x="83" y="493"/>
                    </a:lnTo>
                    <a:lnTo>
                      <a:pt x="89" y="489"/>
                    </a:lnTo>
                    <a:lnTo>
                      <a:pt x="93" y="486"/>
                    </a:lnTo>
                    <a:lnTo>
                      <a:pt x="97" y="483"/>
                    </a:lnTo>
                    <a:lnTo>
                      <a:pt x="102" y="480"/>
                    </a:lnTo>
                    <a:lnTo>
                      <a:pt x="106" y="475"/>
                    </a:lnTo>
                    <a:lnTo>
                      <a:pt x="109" y="470"/>
                    </a:lnTo>
                    <a:lnTo>
                      <a:pt x="112" y="466"/>
                    </a:lnTo>
                    <a:lnTo>
                      <a:pt x="115" y="460"/>
                    </a:lnTo>
                    <a:lnTo>
                      <a:pt x="117" y="455"/>
                    </a:lnTo>
                    <a:lnTo>
                      <a:pt x="119" y="449"/>
                    </a:lnTo>
                    <a:lnTo>
                      <a:pt x="120" y="443"/>
                    </a:lnTo>
                    <a:lnTo>
                      <a:pt x="120" y="437"/>
                    </a:lnTo>
                    <a:lnTo>
                      <a:pt x="119" y="429"/>
                    </a:lnTo>
                    <a:lnTo>
                      <a:pt x="118" y="423"/>
                    </a:lnTo>
                    <a:lnTo>
                      <a:pt x="116" y="416"/>
                    </a:lnTo>
                    <a:lnTo>
                      <a:pt x="114" y="410"/>
                    </a:lnTo>
                    <a:lnTo>
                      <a:pt x="251" y="290"/>
                    </a:lnTo>
                    <a:lnTo>
                      <a:pt x="259" y="295"/>
                    </a:lnTo>
                    <a:lnTo>
                      <a:pt x="267" y="298"/>
                    </a:lnTo>
                    <a:lnTo>
                      <a:pt x="277" y="301"/>
                    </a:lnTo>
                    <a:lnTo>
                      <a:pt x="285" y="302"/>
                    </a:lnTo>
                    <a:lnTo>
                      <a:pt x="293" y="301"/>
                    </a:lnTo>
                    <a:lnTo>
                      <a:pt x="300" y="299"/>
                    </a:lnTo>
                    <a:lnTo>
                      <a:pt x="307" y="297"/>
                    </a:lnTo>
                    <a:lnTo>
                      <a:pt x="313" y="294"/>
                    </a:lnTo>
                    <a:lnTo>
                      <a:pt x="318" y="291"/>
                    </a:lnTo>
                    <a:lnTo>
                      <a:pt x="325" y="287"/>
                    </a:lnTo>
                    <a:lnTo>
                      <a:pt x="329" y="282"/>
                    </a:lnTo>
                    <a:lnTo>
                      <a:pt x="333" y="277"/>
                    </a:lnTo>
                    <a:lnTo>
                      <a:pt x="451" y="324"/>
                    </a:lnTo>
                    <a:lnTo>
                      <a:pt x="451" y="327"/>
                    </a:lnTo>
                    <a:lnTo>
                      <a:pt x="451" y="332"/>
                    </a:lnTo>
                    <a:lnTo>
                      <a:pt x="451" y="337"/>
                    </a:lnTo>
                    <a:lnTo>
                      <a:pt x="452" y="343"/>
                    </a:lnTo>
                    <a:lnTo>
                      <a:pt x="454" y="349"/>
                    </a:lnTo>
                    <a:lnTo>
                      <a:pt x="456" y="354"/>
                    </a:lnTo>
                    <a:lnTo>
                      <a:pt x="458" y="360"/>
                    </a:lnTo>
                    <a:lnTo>
                      <a:pt x="461" y="365"/>
                    </a:lnTo>
                    <a:lnTo>
                      <a:pt x="464" y="369"/>
                    </a:lnTo>
                    <a:lnTo>
                      <a:pt x="469" y="374"/>
                    </a:lnTo>
                    <a:lnTo>
                      <a:pt x="473" y="378"/>
                    </a:lnTo>
                    <a:lnTo>
                      <a:pt x="477" y="381"/>
                    </a:lnTo>
                    <a:lnTo>
                      <a:pt x="482" y="384"/>
                    </a:lnTo>
                    <a:lnTo>
                      <a:pt x="488" y="386"/>
                    </a:lnTo>
                    <a:lnTo>
                      <a:pt x="493" y="389"/>
                    </a:lnTo>
                    <a:lnTo>
                      <a:pt x="499" y="391"/>
                    </a:lnTo>
                    <a:lnTo>
                      <a:pt x="505" y="391"/>
                    </a:lnTo>
                    <a:lnTo>
                      <a:pt x="511" y="392"/>
                    </a:lnTo>
                    <a:lnTo>
                      <a:pt x="518" y="391"/>
                    </a:lnTo>
                    <a:lnTo>
                      <a:pt x="523" y="391"/>
                    </a:lnTo>
                    <a:lnTo>
                      <a:pt x="529" y="389"/>
                    </a:lnTo>
                    <a:lnTo>
                      <a:pt x="535" y="386"/>
                    </a:lnTo>
                    <a:lnTo>
                      <a:pt x="540" y="384"/>
                    </a:lnTo>
                    <a:lnTo>
                      <a:pt x="545" y="381"/>
                    </a:lnTo>
                    <a:lnTo>
                      <a:pt x="550" y="378"/>
                    </a:lnTo>
                    <a:lnTo>
                      <a:pt x="553" y="374"/>
                    </a:lnTo>
                    <a:lnTo>
                      <a:pt x="558" y="369"/>
                    </a:lnTo>
                    <a:lnTo>
                      <a:pt x="561" y="365"/>
                    </a:lnTo>
                    <a:lnTo>
                      <a:pt x="564" y="360"/>
                    </a:lnTo>
                    <a:lnTo>
                      <a:pt x="567" y="354"/>
                    </a:lnTo>
                    <a:lnTo>
                      <a:pt x="568" y="349"/>
                    </a:lnTo>
                    <a:lnTo>
                      <a:pt x="570" y="343"/>
                    </a:lnTo>
                    <a:lnTo>
                      <a:pt x="571" y="337"/>
                    </a:lnTo>
                    <a:lnTo>
                      <a:pt x="571" y="332"/>
                    </a:lnTo>
                    <a:lnTo>
                      <a:pt x="570" y="322"/>
                    </a:lnTo>
                    <a:lnTo>
                      <a:pt x="568" y="312"/>
                    </a:lnTo>
                    <a:lnTo>
                      <a:pt x="565" y="304"/>
                    </a:lnTo>
                    <a:lnTo>
                      <a:pt x="560" y="296"/>
                    </a:lnTo>
                    <a:lnTo>
                      <a:pt x="711" y="114"/>
                    </a:lnTo>
                    <a:lnTo>
                      <a:pt x="717" y="117"/>
                    </a:lnTo>
                    <a:lnTo>
                      <a:pt x="724" y="119"/>
                    </a:lnTo>
                    <a:lnTo>
                      <a:pt x="730" y="120"/>
                    </a:lnTo>
                    <a:lnTo>
                      <a:pt x="737" y="120"/>
                    </a:lnTo>
                    <a:lnTo>
                      <a:pt x="743" y="120"/>
                    </a:lnTo>
                    <a:lnTo>
                      <a:pt x="750" y="119"/>
                    </a:lnTo>
                    <a:lnTo>
                      <a:pt x="755" y="118"/>
                    </a:lnTo>
                    <a:lnTo>
                      <a:pt x="760" y="116"/>
                    </a:lnTo>
                    <a:lnTo>
                      <a:pt x="766" y="113"/>
                    </a:lnTo>
                    <a:lnTo>
                      <a:pt x="771" y="110"/>
                    </a:lnTo>
                    <a:lnTo>
                      <a:pt x="775" y="106"/>
                    </a:lnTo>
                    <a:lnTo>
                      <a:pt x="780" y="103"/>
                    </a:lnTo>
                    <a:lnTo>
                      <a:pt x="784" y="99"/>
                    </a:lnTo>
                    <a:lnTo>
                      <a:pt x="787" y="94"/>
                    </a:lnTo>
                    <a:lnTo>
                      <a:pt x="790" y="89"/>
                    </a:lnTo>
                    <a:lnTo>
                      <a:pt x="792" y="84"/>
                    </a:lnTo>
                    <a:lnTo>
                      <a:pt x="795" y="79"/>
                    </a:lnTo>
                    <a:lnTo>
                      <a:pt x="796" y="72"/>
                    </a:lnTo>
                    <a:lnTo>
                      <a:pt x="797" y="67"/>
                    </a:lnTo>
                    <a:lnTo>
                      <a:pt x="797" y="60"/>
                    </a:lnTo>
                    <a:lnTo>
                      <a:pt x="797" y="54"/>
                    </a:lnTo>
                    <a:lnTo>
                      <a:pt x="796" y="48"/>
                    </a:lnTo>
                    <a:lnTo>
                      <a:pt x="795" y="42"/>
                    </a:lnTo>
                    <a:lnTo>
                      <a:pt x="792" y="37"/>
                    </a:lnTo>
                    <a:lnTo>
                      <a:pt x="790" y="31"/>
                    </a:lnTo>
                    <a:lnTo>
                      <a:pt x="787" y="27"/>
                    </a:lnTo>
                    <a:lnTo>
                      <a:pt x="784" y="22"/>
                    </a:lnTo>
                    <a:lnTo>
                      <a:pt x="780" y="17"/>
                    </a:lnTo>
                    <a:lnTo>
                      <a:pt x="775" y="14"/>
                    </a:lnTo>
                    <a:lnTo>
                      <a:pt x="771" y="10"/>
                    </a:lnTo>
                    <a:lnTo>
                      <a:pt x="766" y="8"/>
                    </a:lnTo>
                    <a:lnTo>
                      <a:pt x="760" y="5"/>
                    </a:lnTo>
                    <a:lnTo>
                      <a:pt x="755" y="2"/>
                    </a:lnTo>
                    <a:lnTo>
                      <a:pt x="750" y="1"/>
                    </a:lnTo>
                    <a:lnTo>
                      <a:pt x="743" y="0"/>
                    </a:lnTo>
                    <a:lnTo>
                      <a:pt x="737" y="0"/>
                    </a:lnTo>
                    <a:lnTo>
                      <a:pt x="731" y="0"/>
                    </a:lnTo>
                    <a:lnTo>
                      <a:pt x="725" y="1"/>
                    </a:lnTo>
                    <a:lnTo>
                      <a:pt x="719" y="2"/>
                    </a:lnTo>
                    <a:lnTo>
                      <a:pt x="713" y="5"/>
                    </a:lnTo>
                    <a:lnTo>
                      <a:pt x="709" y="8"/>
                    </a:lnTo>
                    <a:lnTo>
                      <a:pt x="703" y="10"/>
                    </a:lnTo>
                    <a:lnTo>
                      <a:pt x="699" y="14"/>
                    </a:lnTo>
                    <a:lnTo>
                      <a:pt x="695" y="17"/>
                    </a:lnTo>
                    <a:lnTo>
                      <a:pt x="691" y="22"/>
                    </a:lnTo>
                    <a:lnTo>
                      <a:pt x="687" y="27"/>
                    </a:lnTo>
                    <a:lnTo>
                      <a:pt x="684" y="31"/>
                    </a:lnTo>
                    <a:lnTo>
                      <a:pt x="682" y="37"/>
                    </a:lnTo>
                    <a:lnTo>
                      <a:pt x="680" y="42"/>
                    </a:lnTo>
                    <a:lnTo>
                      <a:pt x="678" y="48"/>
                    </a:lnTo>
                    <a:lnTo>
                      <a:pt x="677" y="54"/>
                    </a:lnTo>
                    <a:lnTo>
                      <a:pt x="677" y="60"/>
                    </a:lnTo>
                    <a:lnTo>
                      <a:pt x="678" y="70"/>
                    </a:lnTo>
                    <a:lnTo>
                      <a:pt x="680" y="79"/>
                    </a:lnTo>
                    <a:lnTo>
                      <a:pt x="683" y="87"/>
                    </a:lnTo>
                    <a:lnTo>
                      <a:pt x="688" y="96"/>
                    </a:lnTo>
                    <a:lnTo>
                      <a:pt x="537" y="277"/>
                    </a:lnTo>
                    <a:lnTo>
                      <a:pt x="531" y="275"/>
                    </a:lnTo>
                    <a:lnTo>
                      <a:pt x="524" y="273"/>
                    </a:lnTo>
                    <a:lnTo>
                      <a:pt x="518" y="272"/>
                    </a:lnTo>
                    <a:lnTo>
                      <a:pt x="511" y="271"/>
                    </a:lnTo>
                    <a:lnTo>
                      <a:pt x="504" y="272"/>
                    </a:lnTo>
                    <a:lnTo>
                      <a:pt x="496" y="273"/>
                    </a:lnTo>
                    <a:lnTo>
                      <a:pt x="490" y="275"/>
                    </a:lnTo>
                    <a:lnTo>
                      <a:pt x="484" y="278"/>
                    </a:lnTo>
                    <a:lnTo>
                      <a:pt x="478" y="281"/>
                    </a:lnTo>
                    <a:lnTo>
                      <a:pt x="472" y="286"/>
                    </a:lnTo>
                    <a:lnTo>
                      <a:pt x="467" y="291"/>
                    </a:lnTo>
                    <a:lnTo>
                      <a:pt x="463" y="295"/>
                    </a:lnTo>
                    <a:lnTo>
                      <a:pt x="345" y="248"/>
                    </a:lnTo>
                    <a:lnTo>
                      <a:pt x="345" y="245"/>
                    </a:lnTo>
                    <a:lnTo>
                      <a:pt x="345" y="240"/>
                    </a:lnTo>
                    <a:lnTo>
                      <a:pt x="345" y="235"/>
                    </a:lnTo>
                    <a:lnTo>
                      <a:pt x="344" y="229"/>
                    </a:lnTo>
                    <a:lnTo>
                      <a:pt x="343" y="223"/>
                    </a:lnTo>
                    <a:lnTo>
                      <a:pt x="341" y="218"/>
                    </a:lnTo>
                    <a:lnTo>
                      <a:pt x="339" y="213"/>
                    </a:lnTo>
                    <a:lnTo>
                      <a:pt x="336" y="207"/>
                    </a:lnTo>
                    <a:lnTo>
                      <a:pt x="332" y="203"/>
                    </a:lnTo>
                    <a:lnTo>
                      <a:pt x="328" y="199"/>
                    </a:lnTo>
                    <a:lnTo>
                      <a:pt x="324" y="194"/>
                    </a:lnTo>
                    <a:lnTo>
                      <a:pt x="319" y="191"/>
                    </a:lnTo>
                    <a:lnTo>
                      <a:pt x="314" y="188"/>
                    </a:lnTo>
                    <a:lnTo>
                      <a:pt x="309" y="186"/>
                    </a:lnTo>
                    <a:lnTo>
                      <a:pt x="303" y="184"/>
                    </a:lnTo>
                    <a:lnTo>
                      <a:pt x="298" y="181"/>
                    </a:lnTo>
                    <a:lnTo>
                      <a:pt x="292" y="181"/>
                    </a:lnTo>
                    <a:lnTo>
                      <a:pt x="285" y="180"/>
                    </a:lnTo>
                    <a:lnTo>
                      <a:pt x="280" y="181"/>
                    </a:lnTo>
                    <a:lnTo>
                      <a:pt x="273" y="181"/>
                    </a:lnTo>
                    <a:lnTo>
                      <a:pt x="268" y="184"/>
                    </a:lnTo>
                    <a:lnTo>
                      <a:pt x="262" y="186"/>
                    </a:lnTo>
                    <a:lnTo>
                      <a:pt x="257" y="188"/>
                    </a:lnTo>
                    <a:lnTo>
                      <a:pt x="252" y="191"/>
                    </a:lnTo>
                    <a:lnTo>
                      <a:pt x="248" y="194"/>
                    </a:lnTo>
                    <a:lnTo>
                      <a:pt x="243" y="199"/>
                    </a:lnTo>
                    <a:lnTo>
                      <a:pt x="239" y="203"/>
                    </a:lnTo>
                    <a:lnTo>
                      <a:pt x="236" y="207"/>
                    </a:lnTo>
                    <a:lnTo>
                      <a:pt x="233" y="213"/>
                    </a:lnTo>
                    <a:lnTo>
                      <a:pt x="230" y="218"/>
                    </a:lnTo>
                    <a:lnTo>
                      <a:pt x="228" y="223"/>
                    </a:lnTo>
                    <a:lnTo>
                      <a:pt x="226" y="229"/>
                    </a:lnTo>
                    <a:lnTo>
                      <a:pt x="225" y="235"/>
                    </a:lnTo>
                    <a:lnTo>
                      <a:pt x="225" y="240"/>
                    </a:lnTo>
                    <a:lnTo>
                      <a:pt x="226" y="248"/>
                    </a:lnTo>
                    <a:lnTo>
                      <a:pt x="227" y="254"/>
                    </a:lnTo>
                    <a:lnTo>
                      <a:pt x="229" y="261"/>
                    </a:lnTo>
                    <a:lnTo>
                      <a:pt x="231" y="267"/>
                    </a:lnTo>
                    <a:lnTo>
                      <a:pt x="94" y="387"/>
                    </a:lnTo>
                    <a:lnTo>
                      <a:pt x="86" y="382"/>
                    </a:lnTo>
                    <a:lnTo>
                      <a:pt x="78" y="379"/>
                    </a:lnTo>
                    <a:lnTo>
                      <a:pt x="68" y="377"/>
                    </a:lnTo>
                    <a:lnTo>
                      <a:pt x="60" y="377"/>
                    </a:lnTo>
                    <a:lnTo>
                      <a:pt x="53" y="377"/>
                    </a:lnTo>
                    <a:lnTo>
                      <a:pt x="47" y="378"/>
                    </a:lnTo>
                    <a:lnTo>
                      <a:pt x="42" y="379"/>
                    </a:lnTo>
                    <a:lnTo>
                      <a:pt x="36" y="381"/>
                    </a:lnTo>
                    <a:lnTo>
                      <a:pt x="31" y="383"/>
                    </a:lnTo>
                    <a:lnTo>
                      <a:pt x="26" y="386"/>
                    </a:lnTo>
                    <a:lnTo>
                      <a:pt x="21" y="391"/>
                    </a:lnTo>
                    <a:lnTo>
                      <a:pt x="17" y="394"/>
                    </a:lnTo>
                    <a:lnTo>
                      <a:pt x="13" y="398"/>
                    </a:lnTo>
                    <a:lnTo>
                      <a:pt x="9" y="402"/>
                    </a:lnTo>
                    <a:lnTo>
                      <a:pt x="6" y="408"/>
                    </a:lnTo>
                    <a:lnTo>
                      <a:pt x="4" y="413"/>
                    </a:lnTo>
                    <a:lnTo>
                      <a:pt x="2" y="419"/>
                    </a:lnTo>
                    <a:lnTo>
                      <a:pt x="1" y="425"/>
                    </a:lnTo>
                    <a:lnTo>
                      <a:pt x="0" y="430"/>
                    </a:lnTo>
                    <a:lnTo>
                      <a:pt x="0" y="437"/>
                    </a:lnTo>
                    <a:lnTo>
                      <a:pt x="0" y="443"/>
                    </a:lnTo>
                    <a:lnTo>
                      <a:pt x="1" y="449"/>
                    </a:lnTo>
                    <a:lnTo>
                      <a:pt x="2" y="455"/>
                    </a:lnTo>
                    <a:lnTo>
                      <a:pt x="4" y="460"/>
                    </a:lnTo>
                    <a:lnTo>
                      <a:pt x="6" y="466"/>
                    </a:lnTo>
                    <a:lnTo>
                      <a:pt x="9" y="470"/>
                    </a:lnTo>
                    <a:lnTo>
                      <a:pt x="13" y="475"/>
                    </a:lnTo>
                    <a:lnTo>
                      <a:pt x="17" y="480"/>
                    </a:lnTo>
                    <a:lnTo>
                      <a:pt x="21" y="483"/>
                    </a:lnTo>
                    <a:lnTo>
                      <a:pt x="26" y="486"/>
                    </a:lnTo>
                    <a:lnTo>
                      <a:pt x="31" y="489"/>
                    </a:lnTo>
                    <a:lnTo>
                      <a:pt x="36" y="493"/>
                    </a:lnTo>
                    <a:lnTo>
                      <a:pt x="42" y="494"/>
                    </a:lnTo>
                    <a:lnTo>
                      <a:pt x="47" y="496"/>
                    </a:lnTo>
                    <a:lnTo>
                      <a:pt x="53" y="497"/>
                    </a:lnTo>
                    <a:lnTo>
                      <a:pt x="60" y="4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29" name="Forma Livre 1676" descr="Ícone de caixa de seleção. ">
              <a:extLst>
                <a:ext uri="{FF2B5EF4-FFF2-40B4-BE49-F238E27FC236}">
                  <a16:creationId xmlns:a16="http://schemas.microsoft.com/office/drawing/2014/main" id="{2088389F-0C4B-4244-973B-8852FF89E7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65747" y="1291375"/>
              <a:ext cx="274462" cy="274462"/>
            </a:xfrm>
            <a:custGeom>
              <a:avLst/>
              <a:gdLst>
                <a:gd name="T0" fmla="*/ 374 w 719"/>
                <a:gd name="T1" fmla="*/ 267 h 719"/>
                <a:gd name="T2" fmla="*/ 366 w 719"/>
                <a:gd name="T3" fmla="*/ 263 h 719"/>
                <a:gd name="T4" fmla="*/ 362 w 719"/>
                <a:gd name="T5" fmla="*/ 254 h 719"/>
                <a:gd name="T6" fmla="*/ 366 w 719"/>
                <a:gd name="T7" fmla="*/ 247 h 719"/>
                <a:gd name="T8" fmla="*/ 374 w 719"/>
                <a:gd name="T9" fmla="*/ 243 h 719"/>
                <a:gd name="T10" fmla="*/ 621 w 719"/>
                <a:gd name="T11" fmla="*/ 244 h 719"/>
                <a:gd name="T12" fmla="*/ 627 w 719"/>
                <a:gd name="T13" fmla="*/ 250 h 719"/>
                <a:gd name="T14" fmla="*/ 627 w 719"/>
                <a:gd name="T15" fmla="*/ 260 h 719"/>
                <a:gd name="T16" fmla="*/ 621 w 719"/>
                <a:gd name="T17" fmla="*/ 265 h 719"/>
                <a:gd name="T18" fmla="*/ 616 w 719"/>
                <a:gd name="T19" fmla="*/ 528 h 719"/>
                <a:gd name="T20" fmla="*/ 370 w 719"/>
                <a:gd name="T21" fmla="*/ 527 h 719"/>
                <a:gd name="T22" fmla="*/ 363 w 719"/>
                <a:gd name="T23" fmla="*/ 521 h 719"/>
                <a:gd name="T24" fmla="*/ 363 w 719"/>
                <a:gd name="T25" fmla="*/ 512 h 719"/>
                <a:gd name="T26" fmla="*/ 370 w 719"/>
                <a:gd name="T27" fmla="*/ 505 h 719"/>
                <a:gd name="T28" fmla="*/ 616 w 719"/>
                <a:gd name="T29" fmla="*/ 504 h 719"/>
                <a:gd name="T30" fmla="*/ 625 w 719"/>
                <a:gd name="T31" fmla="*/ 507 h 719"/>
                <a:gd name="T32" fmla="*/ 628 w 719"/>
                <a:gd name="T33" fmla="*/ 516 h 719"/>
                <a:gd name="T34" fmla="*/ 625 w 719"/>
                <a:gd name="T35" fmla="*/ 525 h 719"/>
                <a:gd name="T36" fmla="*/ 616 w 719"/>
                <a:gd name="T37" fmla="*/ 528 h 719"/>
                <a:gd name="T38" fmla="*/ 171 w 719"/>
                <a:gd name="T39" fmla="*/ 279 h 719"/>
                <a:gd name="T40" fmla="*/ 164 w 719"/>
                <a:gd name="T41" fmla="*/ 282 h 719"/>
                <a:gd name="T42" fmla="*/ 155 w 719"/>
                <a:gd name="T43" fmla="*/ 279 h 719"/>
                <a:gd name="T44" fmla="*/ 92 w 719"/>
                <a:gd name="T45" fmla="*/ 214 h 719"/>
                <a:gd name="T46" fmla="*/ 92 w 719"/>
                <a:gd name="T47" fmla="*/ 205 h 719"/>
                <a:gd name="T48" fmla="*/ 98 w 719"/>
                <a:gd name="T49" fmla="*/ 198 h 719"/>
                <a:gd name="T50" fmla="*/ 107 w 719"/>
                <a:gd name="T51" fmla="*/ 198 h 719"/>
                <a:gd name="T52" fmla="*/ 164 w 719"/>
                <a:gd name="T53" fmla="*/ 253 h 719"/>
                <a:gd name="T54" fmla="*/ 309 w 719"/>
                <a:gd name="T55" fmla="*/ 109 h 719"/>
                <a:gd name="T56" fmla="*/ 318 w 719"/>
                <a:gd name="T57" fmla="*/ 109 h 719"/>
                <a:gd name="T58" fmla="*/ 325 w 719"/>
                <a:gd name="T59" fmla="*/ 114 h 719"/>
                <a:gd name="T60" fmla="*/ 325 w 719"/>
                <a:gd name="T61" fmla="*/ 124 h 719"/>
                <a:gd name="T62" fmla="*/ 323 w 719"/>
                <a:gd name="T63" fmla="*/ 414 h 719"/>
                <a:gd name="T64" fmla="*/ 168 w 719"/>
                <a:gd name="T65" fmla="*/ 568 h 719"/>
                <a:gd name="T66" fmla="*/ 158 w 719"/>
                <a:gd name="T67" fmla="*/ 568 h 719"/>
                <a:gd name="T68" fmla="*/ 94 w 719"/>
                <a:gd name="T69" fmla="*/ 505 h 719"/>
                <a:gd name="T70" fmla="*/ 91 w 719"/>
                <a:gd name="T71" fmla="*/ 497 h 719"/>
                <a:gd name="T72" fmla="*/ 94 w 719"/>
                <a:gd name="T73" fmla="*/ 488 h 719"/>
                <a:gd name="T74" fmla="*/ 103 w 719"/>
                <a:gd name="T75" fmla="*/ 485 h 719"/>
                <a:gd name="T76" fmla="*/ 111 w 719"/>
                <a:gd name="T77" fmla="*/ 488 h 719"/>
                <a:gd name="T78" fmla="*/ 306 w 719"/>
                <a:gd name="T79" fmla="*/ 397 h 719"/>
                <a:gd name="T80" fmla="*/ 314 w 719"/>
                <a:gd name="T81" fmla="*/ 394 h 719"/>
                <a:gd name="T82" fmla="*/ 323 w 719"/>
                <a:gd name="T83" fmla="*/ 398 h 719"/>
                <a:gd name="T84" fmla="*/ 326 w 719"/>
                <a:gd name="T85" fmla="*/ 406 h 719"/>
                <a:gd name="T86" fmla="*/ 323 w 719"/>
                <a:gd name="T87" fmla="*/ 414 h 719"/>
                <a:gd name="T88" fmla="*/ 12 w 719"/>
                <a:gd name="T89" fmla="*/ 0 h 719"/>
                <a:gd name="T90" fmla="*/ 3 w 719"/>
                <a:gd name="T91" fmla="*/ 5 h 719"/>
                <a:gd name="T92" fmla="*/ 0 w 719"/>
                <a:gd name="T93" fmla="*/ 13 h 719"/>
                <a:gd name="T94" fmla="*/ 1 w 719"/>
                <a:gd name="T95" fmla="*/ 713 h 719"/>
                <a:gd name="T96" fmla="*/ 8 w 719"/>
                <a:gd name="T97" fmla="*/ 719 h 719"/>
                <a:gd name="T98" fmla="*/ 707 w 719"/>
                <a:gd name="T99" fmla="*/ 719 h 719"/>
                <a:gd name="T100" fmla="*/ 716 w 719"/>
                <a:gd name="T101" fmla="*/ 716 h 719"/>
                <a:gd name="T102" fmla="*/ 719 w 719"/>
                <a:gd name="T103" fmla="*/ 707 h 719"/>
                <a:gd name="T104" fmla="*/ 718 w 719"/>
                <a:gd name="T105" fmla="*/ 8 h 719"/>
                <a:gd name="T106" fmla="*/ 711 w 719"/>
                <a:gd name="T107" fmla="*/ 2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19" h="719">
                  <a:moveTo>
                    <a:pt x="616" y="267"/>
                  </a:moveTo>
                  <a:lnTo>
                    <a:pt x="374" y="267"/>
                  </a:lnTo>
                  <a:lnTo>
                    <a:pt x="370" y="265"/>
                  </a:lnTo>
                  <a:lnTo>
                    <a:pt x="366" y="263"/>
                  </a:lnTo>
                  <a:lnTo>
                    <a:pt x="363" y="260"/>
                  </a:lnTo>
                  <a:lnTo>
                    <a:pt x="362" y="254"/>
                  </a:lnTo>
                  <a:lnTo>
                    <a:pt x="363" y="250"/>
                  </a:lnTo>
                  <a:lnTo>
                    <a:pt x="366" y="247"/>
                  </a:lnTo>
                  <a:lnTo>
                    <a:pt x="370" y="244"/>
                  </a:lnTo>
                  <a:lnTo>
                    <a:pt x="374" y="243"/>
                  </a:lnTo>
                  <a:lnTo>
                    <a:pt x="616" y="243"/>
                  </a:lnTo>
                  <a:lnTo>
                    <a:pt x="621" y="244"/>
                  </a:lnTo>
                  <a:lnTo>
                    <a:pt x="625" y="247"/>
                  </a:lnTo>
                  <a:lnTo>
                    <a:pt x="627" y="250"/>
                  </a:lnTo>
                  <a:lnTo>
                    <a:pt x="628" y="254"/>
                  </a:lnTo>
                  <a:lnTo>
                    <a:pt x="627" y="260"/>
                  </a:lnTo>
                  <a:lnTo>
                    <a:pt x="625" y="263"/>
                  </a:lnTo>
                  <a:lnTo>
                    <a:pt x="621" y="265"/>
                  </a:lnTo>
                  <a:lnTo>
                    <a:pt x="616" y="267"/>
                  </a:lnTo>
                  <a:close/>
                  <a:moveTo>
                    <a:pt x="616" y="528"/>
                  </a:moveTo>
                  <a:lnTo>
                    <a:pt x="374" y="528"/>
                  </a:lnTo>
                  <a:lnTo>
                    <a:pt x="370" y="527"/>
                  </a:lnTo>
                  <a:lnTo>
                    <a:pt x="366" y="525"/>
                  </a:lnTo>
                  <a:lnTo>
                    <a:pt x="363" y="521"/>
                  </a:lnTo>
                  <a:lnTo>
                    <a:pt x="362" y="516"/>
                  </a:lnTo>
                  <a:lnTo>
                    <a:pt x="363" y="512"/>
                  </a:lnTo>
                  <a:lnTo>
                    <a:pt x="366" y="507"/>
                  </a:lnTo>
                  <a:lnTo>
                    <a:pt x="370" y="505"/>
                  </a:lnTo>
                  <a:lnTo>
                    <a:pt x="374" y="504"/>
                  </a:lnTo>
                  <a:lnTo>
                    <a:pt x="616" y="504"/>
                  </a:lnTo>
                  <a:lnTo>
                    <a:pt x="621" y="505"/>
                  </a:lnTo>
                  <a:lnTo>
                    <a:pt x="625" y="507"/>
                  </a:lnTo>
                  <a:lnTo>
                    <a:pt x="627" y="512"/>
                  </a:lnTo>
                  <a:lnTo>
                    <a:pt x="628" y="516"/>
                  </a:lnTo>
                  <a:lnTo>
                    <a:pt x="627" y="521"/>
                  </a:lnTo>
                  <a:lnTo>
                    <a:pt x="625" y="525"/>
                  </a:lnTo>
                  <a:lnTo>
                    <a:pt x="621" y="527"/>
                  </a:lnTo>
                  <a:lnTo>
                    <a:pt x="616" y="528"/>
                  </a:lnTo>
                  <a:close/>
                  <a:moveTo>
                    <a:pt x="323" y="127"/>
                  </a:moveTo>
                  <a:lnTo>
                    <a:pt x="171" y="279"/>
                  </a:lnTo>
                  <a:lnTo>
                    <a:pt x="168" y="282"/>
                  </a:lnTo>
                  <a:lnTo>
                    <a:pt x="164" y="282"/>
                  </a:lnTo>
                  <a:lnTo>
                    <a:pt x="158" y="282"/>
                  </a:lnTo>
                  <a:lnTo>
                    <a:pt x="155" y="279"/>
                  </a:lnTo>
                  <a:lnTo>
                    <a:pt x="94" y="218"/>
                  </a:lnTo>
                  <a:lnTo>
                    <a:pt x="92" y="214"/>
                  </a:lnTo>
                  <a:lnTo>
                    <a:pt x="91" y="209"/>
                  </a:lnTo>
                  <a:lnTo>
                    <a:pt x="92" y="205"/>
                  </a:lnTo>
                  <a:lnTo>
                    <a:pt x="94" y="201"/>
                  </a:lnTo>
                  <a:lnTo>
                    <a:pt x="98" y="198"/>
                  </a:lnTo>
                  <a:lnTo>
                    <a:pt x="103" y="197"/>
                  </a:lnTo>
                  <a:lnTo>
                    <a:pt x="107" y="198"/>
                  </a:lnTo>
                  <a:lnTo>
                    <a:pt x="111" y="201"/>
                  </a:lnTo>
                  <a:lnTo>
                    <a:pt x="164" y="253"/>
                  </a:lnTo>
                  <a:lnTo>
                    <a:pt x="306" y="111"/>
                  </a:lnTo>
                  <a:lnTo>
                    <a:pt x="309" y="109"/>
                  </a:lnTo>
                  <a:lnTo>
                    <a:pt x="314" y="108"/>
                  </a:lnTo>
                  <a:lnTo>
                    <a:pt x="318" y="109"/>
                  </a:lnTo>
                  <a:lnTo>
                    <a:pt x="323" y="111"/>
                  </a:lnTo>
                  <a:lnTo>
                    <a:pt x="325" y="114"/>
                  </a:lnTo>
                  <a:lnTo>
                    <a:pt x="326" y="119"/>
                  </a:lnTo>
                  <a:lnTo>
                    <a:pt x="325" y="124"/>
                  </a:lnTo>
                  <a:lnTo>
                    <a:pt x="323" y="127"/>
                  </a:lnTo>
                  <a:close/>
                  <a:moveTo>
                    <a:pt x="323" y="414"/>
                  </a:moveTo>
                  <a:lnTo>
                    <a:pt x="171" y="565"/>
                  </a:lnTo>
                  <a:lnTo>
                    <a:pt x="168" y="568"/>
                  </a:lnTo>
                  <a:lnTo>
                    <a:pt x="164" y="569"/>
                  </a:lnTo>
                  <a:lnTo>
                    <a:pt x="158" y="568"/>
                  </a:lnTo>
                  <a:lnTo>
                    <a:pt x="155" y="565"/>
                  </a:lnTo>
                  <a:lnTo>
                    <a:pt x="94" y="505"/>
                  </a:lnTo>
                  <a:lnTo>
                    <a:pt x="92" y="502"/>
                  </a:lnTo>
                  <a:lnTo>
                    <a:pt x="91" y="497"/>
                  </a:lnTo>
                  <a:lnTo>
                    <a:pt x="92" y="493"/>
                  </a:lnTo>
                  <a:lnTo>
                    <a:pt x="94" y="488"/>
                  </a:lnTo>
                  <a:lnTo>
                    <a:pt x="98" y="486"/>
                  </a:lnTo>
                  <a:lnTo>
                    <a:pt x="103" y="485"/>
                  </a:lnTo>
                  <a:lnTo>
                    <a:pt x="107" y="486"/>
                  </a:lnTo>
                  <a:lnTo>
                    <a:pt x="111" y="488"/>
                  </a:lnTo>
                  <a:lnTo>
                    <a:pt x="164" y="540"/>
                  </a:lnTo>
                  <a:lnTo>
                    <a:pt x="306" y="397"/>
                  </a:lnTo>
                  <a:lnTo>
                    <a:pt x="309" y="395"/>
                  </a:lnTo>
                  <a:lnTo>
                    <a:pt x="314" y="394"/>
                  </a:lnTo>
                  <a:lnTo>
                    <a:pt x="318" y="395"/>
                  </a:lnTo>
                  <a:lnTo>
                    <a:pt x="323" y="398"/>
                  </a:lnTo>
                  <a:lnTo>
                    <a:pt x="325" y="401"/>
                  </a:lnTo>
                  <a:lnTo>
                    <a:pt x="326" y="406"/>
                  </a:lnTo>
                  <a:lnTo>
                    <a:pt x="325" y="410"/>
                  </a:lnTo>
                  <a:lnTo>
                    <a:pt x="323" y="414"/>
                  </a:lnTo>
                  <a:close/>
                  <a:moveTo>
                    <a:pt x="707" y="0"/>
                  </a:moveTo>
                  <a:lnTo>
                    <a:pt x="12" y="0"/>
                  </a:lnTo>
                  <a:lnTo>
                    <a:pt x="8" y="2"/>
                  </a:lnTo>
                  <a:lnTo>
                    <a:pt x="3" y="5"/>
                  </a:lnTo>
                  <a:lnTo>
                    <a:pt x="1" y="8"/>
                  </a:lnTo>
                  <a:lnTo>
                    <a:pt x="0" y="13"/>
                  </a:lnTo>
                  <a:lnTo>
                    <a:pt x="0" y="707"/>
                  </a:lnTo>
                  <a:lnTo>
                    <a:pt x="1" y="713"/>
                  </a:lnTo>
                  <a:lnTo>
                    <a:pt x="3" y="716"/>
                  </a:lnTo>
                  <a:lnTo>
                    <a:pt x="8" y="719"/>
                  </a:lnTo>
                  <a:lnTo>
                    <a:pt x="12" y="719"/>
                  </a:lnTo>
                  <a:lnTo>
                    <a:pt x="707" y="719"/>
                  </a:lnTo>
                  <a:lnTo>
                    <a:pt x="711" y="719"/>
                  </a:lnTo>
                  <a:lnTo>
                    <a:pt x="716" y="716"/>
                  </a:lnTo>
                  <a:lnTo>
                    <a:pt x="718" y="713"/>
                  </a:lnTo>
                  <a:lnTo>
                    <a:pt x="719" y="707"/>
                  </a:lnTo>
                  <a:lnTo>
                    <a:pt x="719" y="13"/>
                  </a:lnTo>
                  <a:lnTo>
                    <a:pt x="718" y="8"/>
                  </a:lnTo>
                  <a:lnTo>
                    <a:pt x="716" y="5"/>
                  </a:lnTo>
                  <a:lnTo>
                    <a:pt x="711" y="2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" name="Forma Livre 4665" descr="Ícone de gráfico. ">
              <a:extLst>
                <a:ext uri="{FF2B5EF4-FFF2-40B4-BE49-F238E27FC236}">
                  <a16:creationId xmlns:a16="http://schemas.microsoft.com/office/drawing/2014/main" id="{2C188FC9-EDD0-4D8E-A262-43D28F255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9777" y="2656618"/>
              <a:ext cx="275986" cy="275986"/>
            </a:xfrm>
            <a:custGeom>
              <a:avLst/>
              <a:gdLst>
                <a:gd name="T0" fmla="*/ 761 w 904"/>
                <a:gd name="T1" fmla="*/ 213 h 903"/>
                <a:gd name="T2" fmla="*/ 754 w 904"/>
                <a:gd name="T3" fmla="*/ 225 h 903"/>
                <a:gd name="T4" fmla="*/ 576 w 904"/>
                <a:gd name="T5" fmla="*/ 277 h 903"/>
                <a:gd name="T6" fmla="*/ 498 w 904"/>
                <a:gd name="T7" fmla="*/ 298 h 903"/>
                <a:gd name="T8" fmla="*/ 431 w 904"/>
                <a:gd name="T9" fmla="*/ 329 h 903"/>
                <a:gd name="T10" fmla="*/ 578 w 904"/>
                <a:gd name="T11" fmla="*/ 170 h 903"/>
                <a:gd name="T12" fmla="*/ 618 w 904"/>
                <a:gd name="T13" fmla="*/ 180 h 903"/>
                <a:gd name="T14" fmla="*/ 661 w 904"/>
                <a:gd name="T15" fmla="*/ 169 h 903"/>
                <a:gd name="T16" fmla="*/ 693 w 904"/>
                <a:gd name="T17" fmla="*/ 141 h 903"/>
                <a:gd name="T18" fmla="*/ 707 w 904"/>
                <a:gd name="T19" fmla="*/ 99 h 903"/>
                <a:gd name="T20" fmla="*/ 701 w 904"/>
                <a:gd name="T21" fmla="*/ 55 h 903"/>
                <a:gd name="T22" fmla="*/ 676 w 904"/>
                <a:gd name="T23" fmla="*/ 20 h 903"/>
                <a:gd name="T24" fmla="*/ 636 w 904"/>
                <a:gd name="T25" fmla="*/ 2 h 903"/>
                <a:gd name="T26" fmla="*/ 591 w 904"/>
                <a:gd name="T27" fmla="*/ 4 h 903"/>
                <a:gd name="T28" fmla="*/ 554 w 904"/>
                <a:gd name="T29" fmla="*/ 25 h 903"/>
                <a:gd name="T30" fmla="*/ 531 w 904"/>
                <a:gd name="T31" fmla="*/ 63 h 903"/>
                <a:gd name="T32" fmla="*/ 532 w 904"/>
                <a:gd name="T33" fmla="*/ 118 h 903"/>
                <a:gd name="T34" fmla="*/ 369 w 904"/>
                <a:gd name="T35" fmla="*/ 289 h 903"/>
                <a:gd name="T36" fmla="*/ 325 w 904"/>
                <a:gd name="T37" fmla="*/ 289 h 903"/>
                <a:gd name="T38" fmla="*/ 294 w 904"/>
                <a:gd name="T39" fmla="*/ 308 h 903"/>
                <a:gd name="T40" fmla="*/ 275 w 904"/>
                <a:gd name="T41" fmla="*/ 338 h 903"/>
                <a:gd name="T42" fmla="*/ 275 w 904"/>
                <a:gd name="T43" fmla="*/ 383 h 903"/>
                <a:gd name="T44" fmla="*/ 113 w 904"/>
                <a:gd name="T45" fmla="*/ 545 h 903"/>
                <a:gd name="T46" fmla="*/ 64 w 904"/>
                <a:gd name="T47" fmla="*/ 546 h 903"/>
                <a:gd name="T48" fmla="*/ 26 w 904"/>
                <a:gd name="T49" fmla="*/ 568 h 903"/>
                <a:gd name="T50" fmla="*/ 5 w 904"/>
                <a:gd name="T51" fmla="*/ 605 h 903"/>
                <a:gd name="T52" fmla="*/ 3 w 904"/>
                <a:gd name="T53" fmla="*/ 650 h 903"/>
                <a:gd name="T54" fmla="*/ 21 w 904"/>
                <a:gd name="T55" fmla="*/ 690 h 903"/>
                <a:gd name="T56" fmla="*/ 56 w 904"/>
                <a:gd name="T57" fmla="*/ 716 h 903"/>
                <a:gd name="T58" fmla="*/ 100 w 904"/>
                <a:gd name="T59" fmla="*/ 722 h 903"/>
                <a:gd name="T60" fmla="*/ 142 w 904"/>
                <a:gd name="T61" fmla="*/ 706 h 903"/>
                <a:gd name="T62" fmla="*/ 170 w 904"/>
                <a:gd name="T63" fmla="*/ 675 h 903"/>
                <a:gd name="T64" fmla="*/ 181 w 904"/>
                <a:gd name="T65" fmla="*/ 632 h 903"/>
                <a:gd name="T66" fmla="*/ 171 w 904"/>
                <a:gd name="T67" fmla="*/ 591 h 903"/>
                <a:gd name="T68" fmla="*/ 316 w 904"/>
                <a:gd name="T69" fmla="*/ 430 h 903"/>
                <a:gd name="T70" fmla="*/ 286 w 904"/>
                <a:gd name="T71" fmla="*/ 538 h 903"/>
                <a:gd name="T72" fmla="*/ 271 w 904"/>
                <a:gd name="T73" fmla="*/ 753 h 903"/>
                <a:gd name="T74" fmla="*/ 216 w 904"/>
                <a:gd name="T75" fmla="*/ 757 h 903"/>
                <a:gd name="T76" fmla="*/ 212 w 904"/>
                <a:gd name="T77" fmla="*/ 888 h 903"/>
                <a:gd name="T78" fmla="*/ 218 w 904"/>
                <a:gd name="T79" fmla="*/ 901 h 903"/>
                <a:gd name="T80" fmla="*/ 349 w 904"/>
                <a:gd name="T81" fmla="*/ 903 h 903"/>
                <a:gd name="T82" fmla="*/ 361 w 904"/>
                <a:gd name="T83" fmla="*/ 894 h 903"/>
                <a:gd name="T84" fmla="*/ 361 w 904"/>
                <a:gd name="T85" fmla="*/ 762 h 903"/>
                <a:gd name="T86" fmla="*/ 349 w 904"/>
                <a:gd name="T87" fmla="*/ 753 h 903"/>
                <a:gd name="T88" fmla="*/ 305 w 904"/>
                <a:gd name="T89" fmla="*/ 597 h 903"/>
                <a:gd name="T90" fmla="*/ 343 w 904"/>
                <a:gd name="T91" fmla="*/ 469 h 903"/>
                <a:gd name="T92" fmla="*/ 383 w 904"/>
                <a:gd name="T93" fmla="*/ 426 h 903"/>
                <a:gd name="T94" fmla="*/ 418 w 904"/>
                <a:gd name="T95" fmla="*/ 383 h 903"/>
                <a:gd name="T96" fmla="*/ 471 w 904"/>
                <a:gd name="T97" fmla="*/ 342 h 903"/>
                <a:gd name="T98" fmla="*/ 544 w 904"/>
                <a:gd name="T99" fmla="*/ 315 h 903"/>
                <a:gd name="T100" fmla="*/ 627 w 904"/>
                <a:gd name="T101" fmla="*/ 302 h 903"/>
                <a:gd name="T102" fmla="*/ 754 w 904"/>
                <a:gd name="T103" fmla="*/ 348 h 903"/>
                <a:gd name="T104" fmla="*/ 763 w 904"/>
                <a:gd name="T105" fmla="*/ 360 h 903"/>
                <a:gd name="T106" fmla="*/ 895 w 904"/>
                <a:gd name="T107" fmla="*/ 360 h 903"/>
                <a:gd name="T108" fmla="*/ 904 w 904"/>
                <a:gd name="T109" fmla="*/ 348 h 903"/>
                <a:gd name="T110" fmla="*/ 902 w 904"/>
                <a:gd name="T111" fmla="*/ 217 h 903"/>
                <a:gd name="T112" fmla="*/ 889 w 904"/>
                <a:gd name="T113" fmla="*/ 211 h 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4" h="903">
                  <a:moveTo>
                    <a:pt x="889" y="211"/>
                  </a:moveTo>
                  <a:lnTo>
                    <a:pt x="768" y="211"/>
                  </a:lnTo>
                  <a:lnTo>
                    <a:pt x="765" y="211"/>
                  </a:lnTo>
                  <a:lnTo>
                    <a:pt x="763" y="212"/>
                  </a:lnTo>
                  <a:lnTo>
                    <a:pt x="761" y="213"/>
                  </a:lnTo>
                  <a:lnTo>
                    <a:pt x="758" y="215"/>
                  </a:lnTo>
                  <a:lnTo>
                    <a:pt x="756" y="217"/>
                  </a:lnTo>
                  <a:lnTo>
                    <a:pt x="755" y="220"/>
                  </a:lnTo>
                  <a:lnTo>
                    <a:pt x="754" y="222"/>
                  </a:lnTo>
                  <a:lnTo>
                    <a:pt x="754" y="225"/>
                  </a:lnTo>
                  <a:lnTo>
                    <a:pt x="754" y="271"/>
                  </a:lnTo>
                  <a:lnTo>
                    <a:pt x="663" y="271"/>
                  </a:lnTo>
                  <a:lnTo>
                    <a:pt x="627" y="272"/>
                  </a:lnTo>
                  <a:lnTo>
                    <a:pt x="593" y="275"/>
                  </a:lnTo>
                  <a:lnTo>
                    <a:pt x="576" y="277"/>
                  </a:lnTo>
                  <a:lnTo>
                    <a:pt x="561" y="281"/>
                  </a:lnTo>
                  <a:lnTo>
                    <a:pt x="545" y="284"/>
                  </a:lnTo>
                  <a:lnTo>
                    <a:pt x="529" y="287"/>
                  </a:lnTo>
                  <a:lnTo>
                    <a:pt x="513" y="292"/>
                  </a:lnTo>
                  <a:lnTo>
                    <a:pt x="498" y="298"/>
                  </a:lnTo>
                  <a:lnTo>
                    <a:pt x="484" y="302"/>
                  </a:lnTo>
                  <a:lnTo>
                    <a:pt x="470" y="309"/>
                  </a:lnTo>
                  <a:lnTo>
                    <a:pt x="457" y="315"/>
                  </a:lnTo>
                  <a:lnTo>
                    <a:pt x="443" y="323"/>
                  </a:lnTo>
                  <a:lnTo>
                    <a:pt x="431" y="329"/>
                  </a:lnTo>
                  <a:lnTo>
                    <a:pt x="418" y="337"/>
                  </a:lnTo>
                  <a:lnTo>
                    <a:pt x="415" y="328"/>
                  </a:lnTo>
                  <a:lnTo>
                    <a:pt x="409" y="319"/>
                  </a:lnTo>
                  <a:lnTo>
                    <a:pt x="565" y="163"/>
                  </a:lnTo>
                  <a:lnTo>
                    <a:pt x="578" y="170"/>
                  </a:lnTo>
                  <a:lnTo>
                    <a:pt x="590" y="176"/>
                  </a:lnTo>
                  <a:lnTo>
                    <a:pt x="597" y="178"/>
                  </a:lnTo>
                  <a:lnTo>
                    <a:pt x="604" y="179"/>
                  </a:lnTo>
                  <a:lnTo>
                    <a:pt x="610" y="180"/>
                  </a:lnTo>
                  <a:lnTo>
                    <a:pt x="618" y="180"/>
                  </a:lnTo>
                  <a:lnTo>
                    <a:pt x="627" y="180"/>
                  </a:lnTo>
                  <a:lnTo>
                    <a:pt x="636" y="178"/>
                  </a:lnTo>
                  <a:lnTo>
                    <a:pt x="644" y="176"/>
                  </a:lnTo>
                  <a:lnTo>
                    <a:pt x="653" y="173"/>
                  </a:lnTo>
                  <a:lnTo>
                    <a:pt x="661" y="169"/>
                  </a:lnTo>
                  <a:lnTo>
                    <a:pt x="668" y="164"/>
                  </a:lnTo>
                  <a:lnTo>
                    <a:pt x="676" y="160"/>
                  </a:lnTo>
                  <a:lnTo>
                    <a:pt x="681" y="154"/>
                  </a:lnTo>
                  <a:lnTo>
                    <a:pt x="687" y="147"/>
                  </a:lnTo>
                  <a:lnTo>
                    <a:pt x="693" y="141"/>
                  </a:lnTo>
                  <a:lnTo>
                    <a:pt x="697" y="133"/>
                  </a:lnTo>
                  <a:lnTo>
                    <a:pt x="701" y="125"/>
                  </a:lnTo>
                  <a:lnTo>
                    <a:pt x="704" y="117"/>
                  </a:lnTo>
                  <a:lnTo>
                    <a:pt x="706" y="108"/>
                  </a:lnTo>
                  <a:lnTo>
                    <a:pt x="707" y="99"/>
                  </a:lnTo>
                  <a:lnTo>
                    <a:pt x="709" y="90"/>
                  </a:lnTo>
                  <a:lnTo>
                    <a:pt x="707" y="81"/>
                  </a:lnTo>
                  <a:lnTo>
                    <a:pt x="706" y="72"/>
                  </a:lnTo>
                  <a:lnTo>
                    <a:pt x="704" y="63"/>
                  </a:lnTo>
                  <a:lnTo>
                    <a:pt x="701" y="55"/>
                  </a:lnTo>
                  <a:lnTo>
                    <a:pt x="697" y="47"/>
                  </a:lnTo>
                  <a:lnTo>
                    <a:pt x="693" y="39"/>
                  </a:lnTo>
                  <a:lnTo>
                    <a:pt x="687" y="32"/>
                  </a:lnTo>
                  <a:lnTo>
                    <a:pt x="681" y="25"/>
                  </a:lnTo>
                  <a:lnTo>
                    <a:pt x="676" y="20"/>
                  </a:lnTo>
                  <a:lnTo>
                    <a:pt x="668" y="15"/>
                  </a:lnTo>
                  <a:lnTo>
                    <a:pt x="661" y="11"/>
                  </a:lnTo>
                  <a:lnTo>
                    <a:pt x="653" y="6"/>
                  </a:lnTo>
                  <a:lnTo>
                    <a:pt x="644" y="4"/>
                  </a:lnTo>
                  <a:lnTo>
                    <a:pt x="636" y="2"/>
                  </a:lnTo>
                  <a:lnTo>
                    <a:pt x="627" y="0"/>
                  </a:lnTo>
                  <a:lnTo>
                    <a:pt x="618" y="0"/>
                  </a:lnTo>
                  <a:lnTo>
                    <a:pt x="609" y="0"/>
                  </a:lnTo>
                  <a:lnTo>
                    <a:pt x="600" y="2"/>
                  </a:lnTo>
                  <a:lnTo>
                    <a:pt x="591" y="4"/>
                  </a:lnTo>
                  <a:lnTo>
                    <a:pt x="583" y="6"/>
                  </a:lnTo>
                  <a:lnTo>
                    <a:pt x="575" y="11"/>
                  </a:lnTo>
                  <a:lnTo>
                    <a:pt x="567" y="15"/>
                  </a:lnTo>
                  <a:lnTo>
                    <a:pt x="561" y="20"/>
                  </a:lnTo>
                  <a:lnTo>
                    <a:pt x="554" y="25"/>
                  </a:lnTo>
                  <a:lnTo>
                    <a:pt x="548" y="32"/>
                  </a:lnTo>
                  <a:lnTo>
                    <a:pt x="543" y="39"/>
                  </a:lnTo>
                  <a:lnTo>
                    <a:pt x="538" y="47"/>
                  </a:lnTo>
                  <a:lnTo>
                    <a:pt x="535" y="55"/>
                  </a:lnTo>
                  <a:lnTo>
                    <a:pt x="531" y="63"/>
                  </a:lnTo>
                  <a:lnTo>
                    <a:pt x="529" y="72"/>
                  </a:lnTo>
                  <a:lnTo>
                    <a:pt x="528" y="81"/>
                  </a:lnTo>
                  <a:lnTo>
                    <a:pt x="528" y="90"/>
                  </a:lnTo>
                  <a:lnTo>
                    <a:pt x="529" y="105"/>
                  </a:lnTo>
                  <a:lnTo>
                    <a:pt x="532" y="118"/>
                  </a:lnTo>
                  <a:lnTo>
                    <a:pt x="537" y="131"/>
                  </a:lnTo>
                  <a:lnTo>
                    <a:pt x="545" y="142"/>
                  </a:lnTo>
                  <a:lnTo>
                    <a:pt x="388" y="298"/>
                  </a:lnTo>
                  <a:lnTo>
                    <a:pt x="379" y="293"/>
                  </a:lnTo>
                  <a:lnTo>
                    <a:pt x="369" y="289"/>
                  </a:lnTo>
                  <a:lnTo>
                    <a:pt x="358" y="286"/>
                  </a:lnTo>
                  <a:lnTo>
                    <a:pt x="347" y="285"/>
                  </a:lnTo>
                  <a:lnTo>
                    <a:pt x="339" y="286"/>
                  </a:lnTo>
                  <a:lnTo>
                    <a:pt x="331" y="287"/>
                  </a:lnTo>
                  <a:lnTo>
                    <a:pt x="325" y="289"/>
                  </a:lnTo>
                  <a:lnTo>
                    <a:pt x="318" y="292"/>
                  </a:lnTo>
                  <a:lnTo>
                    <a:pt x="311" y="294"/>
                  </a:lnTo>
                  <a:lnTo>
                    <a:pt x="304" y="299"/>
                  </a:lnTo>
                  <a:lnTo>
                    <a:pt x="299" y="303"/>
                  </a:lnTo>
                  <a:lnTo>
                    <a:pt x="294" y="308"/>
                  </a:lnTo>
                  <a:lnTo>
                    <a:pt x="288" y="313"/>
                  </a:lnTo>
                  <a:lnTo>
                    <a:pt x="284" y="319"/>
                  </a:lnTo>
                  <a:lnTo>
                    <a:pt x="281" y="325"/>
                  </a:lnTo>
                  <a:lnTo>
                    <a:pt x="277" y="332"/>
                  </a:lnTo>
                  <a:lnTo>
                    <a:pt x="275" y="338"/>
                  </a:lnTo>
                  <a:lnTo>
                    <a:pt x="273" y="346"/>
                  </a:lnTo>
                  <a:lnTo>
                    <a:pt x="271" y="353"/>
                  </a:lnTo>
                  <a:lnTo>
                    <a:pt x="271" y="361"/>
                  </a:lnTo>
                  <a:lnTo>
                    <a:pt x="273" y="372"/>
                  </a:lnTo>
                  <a:lnTo>
                    <a:pt x="275" y="383"/>
                  </a:lnTo>
                  <a:lnTo>
                    <a:pt x="278" y="393"/>
                  </a:lnTo>
                  <a:lnTo>
                    <a:pt x="284" y="403"/>
                  </a:lnTo>
                  <a:lnTo>
                    <a:pt x="134" y="553"/>
                  </a:lnTo>
                  <a:lnTo>
                    <a:pt x="124" y="547"/>
                  </a:lnTo>
                  <a:lnTo>
                    <a:pt x="113" y="545"/>
                  </a:lnTo>
                  <a:lnTo>
                    <a:pt x="102" y="543"/>
                  </a:lnTo>
                  <a:lnTo>
                    <a:pt x="91" y="542"/>
                  </a:lnTo>
                  <a:lnTo>
                    <a:pt x="82" y="542"/>
                  </a:lnTo>
                  <a:lnTo>
                    <a:pt x="73" y="544"/>
                  </a:lnTo>
                  <a:lnTo>
                    <a:pt x="64" y="546"/>
                  </a:lnTo>
                  <a:lnTo>
                    <a:pt x="56" y="548"/>
                  </a:lnTo>
                  <a:lnTo>
                    <a:pt x="48" y="553"/>
                  </a:lnTo>
                  <a:lnTo>
                    <a:pt x="40" y="557"/>
                  </a:lnTo>
                  <a:lnTo>
                    <a:pt x="33" y="562"/>
                  </a:lnTo>
                  <a:lnTo>
                    <a:pt x="26" y="568"/>
                  </a:lnTo>
                  <a:lnTo>
                    <a:pt x="21" y="574"/>
                  </a:lnTo>
                  <a:lnTo>
                    <a:pt x="16" y="581"/>
                  </a:lnTo>
                  <a:lnTo>
                    <a:pt x="12" y="589"/>
                  </a:lnTo>
                  <a:lnTo>
                    <a:pt x="7" y="597"/>
                  </a:lnTo>
                  <a:lnTo>
                    <a:pt x="5" y="605"/>
                  </a:lnTo>
                  <a:lnTo>
                    <a:pt x="3" y="614"/>
                  </a:lnTo>
                  <a:lnTo>
                    <a:pt x="0" y="623"/>
                  </a:lnTo>
                  <a:lnTo>
                    <a:pt x="0" y="632"/>
                  </a:lnTo>
                  <a:lnTo>
                    <a:pt x="0" y="641"/>
                  </a:lnTo>
                  <a:lnTo>
                    <a:pt x="3" y="650"/>
                  </a:lnTo>
                  <a:lnTo>
                    <a:pt x="5" y="659"/>
                  </a:lnTo>
                  <a:lnTo>
                    <a:pt x="7" y="667"/>
                  </a:lnTo>
                  <a:lnTo>
                    <a:pt x="12" y="675"/>
                  </a:lnTo>
                  <a:lnTo>
                    <a:pt x="16" y="683"/>
                  </a:lnTo>
                  <a:lnTo>
                    <a:pt x="21" y="690"/>
                  </a:lnTo>
                  <a:lnTo>
                    <a:pt x="26" y="696"/>
                  </a:lnTo>
                  <a:lnTo>
                    <a:pt x="33" y="702"/>
                  </a:lnTo>
                  <a:lnTo>
                    <a:pt x="40" y="706"/>
                  </a:lnTo>
                  <a:lnTo>
                    <a:pt x="48" y="711"/>
                  </a:lnTo>
                  <a:lnTo>
                    <a:pt x="56" y="716"/>
                  </a:lnTo>
                  <a:lnTo>
                    <a:pt x="64" y="718"/>
                  </a:lnTo>
                  <a:lnTo>
                    <a:pt x="73" y="720"/>
                  </a:lnTo>
                  <a:lnTo>
                    <a:pt x="82" y="722"/>
                  </a:lnTo>
                  <a:lnTo>
                    <a:pt x="91" y="722"/>
                  </a:lnTo>
                  <a:lnTo>
                    <a:pt x="100" y="722"/>
                  </a:lnTo>
                  <a:lnTo>
                    <a:pt x="109" y="720"/>
                  </a:lnTo>
                  <a:lnTo>
                    <a:pt x="118" y="718"/>
                  </a:lnTo>
                  <a:lnTo>
                    <a:pt x="126" y="716"/>
                  </a:lnTo>
                  <a:lnTo>
                    <a:pt x="134" y="711"/>
                  </a:lnTo>
                  <a:lnTo>
                    <a:pt x="142" y="706"/>
                  </a:lnTo>
                  <a:lnTo>
                    <a:pt x="148" y="702"/>
                  </a:lnTo>
                  <a:lnTo>
                    <a:pt x="155" y="696"/>
                  </a:lnTo>
                  <a:lnTo>
                    <a:pt x="161" y="690"/>
                  </a:lnTo>
                  <a:lnTo>
                    <a:pt x="165" y="683"/>
                  </a:lnTo>
                  <a:lnTo>
                    <a:pt x="170" y="675"/>
                  </a:lnTo>
                  <a:lnTo>
                    <a:pt x="174" y="667"/>
                  </a:lnTo>
                  <a:lnTo>
                    <a:pt x="177" y="659"/>
                  </a:lnTo>
                  <a:lnTo>
                    <a:pt x="179" y="650"/>
                  </a:lnTo>
                  <a:lnTo>
                    <a:pt x="181" y="641"/>
                  </a:lnTo>
                  <a:lnTo>
                    <a:pt x="181" y="632"/>
                  </a:lnTo>
                  <a:lnTo>
                    <a:pt x="181" y="623"/>
                  </a:lnTo>
                  <a:lnTo>
                    <a:pt x="180" y="615"/>
                  </a:lnTo>
                  <a:lnTo>
                    <a:pt x="178" y="607"/>
                  </a:lnTo>
                  <a:lnTo>
                    <a:pt x="174" y="599"/>
                  </a:lnTo>
                  <a:lnTo>
                    <a:pt x="171" y="591"/>
                  </a:lnTo>
                  <a:lnTo>
                    <a:pt x="168" y="585"/>
                  </a:lnTo>
                  <a:lnTo>
                    <a:pt x="163" y="578"/>
                  </a:lnTo>
                  <a:lnTo>
                    <a:pt x="157" y="571"/>
                  </a:lnTo>
                  <a:lnTo>
                    <a:pt x="305" y="424"/>
                  </a:lnTo>
                  <a:lnTo>
                    <a:pt x="316" y="430"/>
                  </a:lnTo>
                  <a:lnTo>
                    <a:pt x="328" y="433"/>
                  </a:lnTo>
                  <a:lnTo>
                    <a:pt x="314" y="457"/>
                  </a:lnTo>
                  <a:lnTo>
                    <a:pt x="303" y="483"/>
                  </a:lnTo>
                  <a:lnTo>
                    <a:pt x="294" y="510"/>
                  </a:lnTo>
                  <a:lnTo>
                    <a:pt x="286" y="538"/>
                  </a:lnTo>
                  <a:lnTo>
                    <a:pt x="279" y="568"/>
                  </a:lnTo>
                  <a:lnTo>
                    <a:pt x="275" y="598"/>
                  </a:lnTo>
                  <a:lnTo>
                    <a:pt x="273" y="630"/>
                  </a:lnTo>
                  <a:lnTo>
                    <a:pt x="271" y="662"/>
                  </a:lnTo>
                  <a:lnTo>
                    <a:pt x="271" y="753"/>
                  </a:lnTo>
                  <a:lnTo>
                    <a:pt x="226" y="753"/>
                  </a:lnTo>
                  <a:lnTo>
                    <a:pt x="223" y="753"/>
                  </a:lnTo>
                  <a:lnTo>
                    <a:pt x="221" y="754"/>
                  </a:lnTo>
                  <a:lnTo>
                    <a:pt x="218" y="755"/>
                  </a:lnTo>
                  <a:lnTo>
                    <a:pt x="216" y="757"/>
                  </a:lnTo>
                  <a:lnTo>
                    <a:pt x="214" y="760"/>
                  </a:lnTo>
                  <a:lnTo>
                    <a:pt x="213" y="762"/>
                  </a:lnTo>
                  <a:lnTo>
                    <a:pt x="212" y="764"/>
                  </a:lnTo>
                  <a:lnTo>
                    <a:pt x="212" y="767"/>
                  </a:lnTo>
                  <a:lnTo>
                    <a:pt x="212" y="888"/>
                  </a:lnTo>
                  <a:lnTo>
                    <a:pt x="212" y="891"/>
                  </a:lnTo>
                  <a:lnTo>
                    <a:pt x="213" y="894"/>
                  </a:lnTo>
                  <a:lnTo>
                    <a:pt x="214" y="896"/>
                  </a:lnTo>
                  <a:lnTo>
                    <a:pt x="216" y="898"/>
                  </a:lnTo>
                  <a:lnTo>
                    <a:pt x="218" y="901"/>
                  </a:lnTo>
                  <a:lnTo>
                    <a:pt x="221" y="902"/>
                  </a:lnTo>
                  <a:lnTo>
                    <a:pt x="223" y="903"/>
                  </a:lnTo>
                  <a:lnTo>
                    <a:pt x="226" y="903"/>
                  </a:lnTo>
                  <a:lnTo>
                    <a:pt x="347" y="903"/>
                  </a:lnTo>
                  <a:lnTo>
                    <a:pt x="349" y="903"/>
                  </a:lnTo>
                  <a:lnTo>
                    <a:pt x="353" y="902"/>
                  </a:lnTo>
                  <a:lnTo>
                    <a:pt x="355" y="901"/>
                  </a:lnTo>
                  <a:lnTo>
                    <a:pt x="357" y="898"/>
                  </a:lnTo>
                  <a:lnTo>
                    <a:pt x="360" y="896"/>
                  </a:lnTo>
                  <a:lnTo>
                    <a:pt x="361" y="894"/>
                  </a:lnTo>
                  <a:lnTo>
                    <a:pt x="362" y="891"/>
                  </a:lnTo>
                  <a:lnTo>
                    <a:pt x="362" y="888"/>
                  </a:lnTo>
                  <a:lnTo>
                    <a:pt x="362" y="767"/>
                  </a:lnTo>
                  <a:lnTo>
                    <a:pt x="362" y="764"/>
                  </a:lnTo>
                  <a:lnTo>
                    <a:pt x="361" y="762"/>
                  </a:lnTo>
                  <a:lnTo>
                    <a:pt x="360" y="760"/>
                  </a:lnTo>
                  <a:lnTo>
                    <a:pt x="357" y="757"/>
                  </a:lnTo>
                  <a:lnTo>
                    <a:pt x="355" y="755"/>
                  </a:lnTo>
                  <a:lnTo>
                    <a:pt x="353" y="754"/>
                  </a:lnTo>
                  <a:lnTo>
                    <a:pt x="349" y="753"/>
                  </a:lnTo>
                  <a:lnTo>
                    <a:pt x="347" y="753"/>
                  </a:lnTo>
                  <a:lnTo>
                    <a:pt x="302" y="753"/>
                  </a:lnTo>
                  <a:lnTo>
                    <a:pt x="302" y="662"/>
                  </a:lnTo>
                  <a:lnTo>
                    <a:pt x="303" y="629"/>
                  </a:lnTo>
                  <a:lnTo>
                    <a:pt x="305" y="597"/>
                  </a:lnTo>
                  <a:lnTo>
                    <a:pt x="310" y="566"/>
                  </a:lnTo>
                  <a:lnTo>
                    <a:pt x="317" y="537"/>
                  </a:lnTo>
                  <a:lnTo>
                    <a:pt x="326" y="509"/>
                  </a:lnTo>
                  <a:lnTo>
                    <a:pt x="336" y="482"/>
                  </a:lnTo>
                  <a:lnTo>
                    <a:pt x="343" y="469"/>
                  </a:lnTo>
                  <a:lnTo>
                    <a:pt x="348" y="457"/>
                  </a:lnTo>
                  <a:lnTo>
                    <a:pt x="355" y="446"/>
                  </a:lnTo>
                  <a:lnTo>
                    <a:pt x="363" y="434"/>
                  </a:lnTo>
                  <a:lnTo>
                    <a:pt x="373" y="431"/>
                  </a:lnTo>
                  <a:lnTo>
                    <a:pt x="383" y="426"/>
                  </a:lnTo>
                  <a:lnTo>
                    <a:pt x="393" y="420"/>
                  </a:lnTo>
                  <a:lnTo>
                    <a:pt x="401" y="413"/>
                  </a:lnTo>
                  <a:lnTo>
                    <a:pt x="408" y="404"/>
                  </a:lnTo>
                  <a:lnTo>
                    <a:pt x="414" y="395"/>
                  </a:lnTo>
                  <a:lnTo>
                    <a:pt x="418" y="383"/>
                  </a:lnTo>
                  <a:lnTo>
                    <a:pt x="421" y="372"/>
                  </a:lnTo>
                  <a:lnTo>
                    <a:pt x="433" y="364"/>
                  </a:lnTo>
                  <a:lnTo>
                    <a:pt x="445" y="356"/>
                  </a:lnTo>
                  <a:lnTo>
                    <a:pt x="458" y="348"/>
                  </a:lnTo>
                  <a:lnTo>
                    <a:pt x="471" y="342"/>
                  </a:lnTo>
                  <a:lnTo>
                    <a:pt x="485" y="335"/>
                  </a:lnTo>
                  <a:lnTo>
                    <a:pt x="498" y="329"/>
                  </a:lnTo>
                  <a:lnTo>
                    <a:pt x="513" y="324"/>
                  </a:lnTo>
                  <a:lnTo>
                    <a:pt x="529" y="319"/>
                  </a:lnTo>
                  <a:lnTo>
                    <a:pt x="544" y="315"/>
                  </a:lnTo>
                  <a:lnTo>
                    <a:pt x="559" y="311"/>
                  </a:lnTo>
                  <a:lnTo>
                    <a:pt x="576" y="308"/>
                  </a:lnTo>
                  <a:lnTo>
                    <a:pt x="593" y="306"/>
                  </a:lnTo>
                  <a:lnTo>
                    <a:pt x="610" y="303"/>
                  </a:lnTo>
                  <a:lnTo>
                    <a:pt x="627" y="302"/>
                  </a:lnTo>
                  <a:lnTo>
                    <a:pt x="645" y="301"/>
                  </a:lnTo>
                  <a:lnTo>
                    <a:pt x="663" y="301"/>
                  </a:lnTo>
                  <a:lnTo>
                    <a:pt x="754" y="301"/>
                  </a:lnTo>
                  <a:lnTo>
                    <a:pt x="754" y="346"/>
                  </a:lnTo>
                  <a:lnTo>
                    <a:pt x="754" y="348"/>
                  </a:lnTo>
                  <a:lnTo>
                    <a:pt x="755" y="352"/>
                  </a:lnTo>
                  <a:lnTo>
                    <a:pt x="756" y="354"/>
                  </a:lnTo>
                  <a:lnTo>
                    <a:pt x="758" y="356"/>
                  </a:lnTo>
                  <a:lnTo>
                    <a:pt x="761" y="359"/>
                  </a:lnTo>
                  <a:lnTo>
                    <a:pt x="763" y="360"/>
                  </a:lnTo>
                  <a:lnTo>
                    <a:pt x="765" y="361"/>
                  </a:lnTo>
                  <a:lnTo>
                    <a:pt x="768" y="361"/>
                  </a:lnTo>
                  <a:lnTo>
                    <a:pt x="889" y="361"/>
                  </a:lnTo>
                  <a:lnTo>
                    <a:pt x="892" y="361"/>
                  </a:lnTo>
                  <a:lnTo>
                    <a:pt x="895" y="360"/>
                  </a:lnTo>
                  <a:lnTo>
                    <a:pt x="897" y="359"/>
                  </a:lnTo>
                  <a:lnTo>
                    <a:pt x="899" y="356"/>
                  </a:lnTo>
                  <a:lnTo>
                    <a:pt x="902" y="354"/>
                  </a:lnTo>
                  <a:lnTo>
                    <a:pt x="903" y="352"/>
                  </a:lnTo>
                  <a:lnTo>
                    <a:pt x="904" y="348"/>
                  </a:lnTo>
                  <a:lnTo>
                    <a:pt x="904" y="346"/>
                  </a:lnTo>
                  <a:lnTo>
                    <a:pt x="904" y="225"/>
                  </a:lnTo>
                  <a:lnTo>
                    <a:pt x="904" y="222"/>
                  </a:lnTo>
                  <a:lnTo>
                    <a:pt x="903" y="220"/>
                  </a:lnTo>
                  <a:lnTo>
                    <a:pt x="902" y="217"/>
                  </a:lnTo>
                  <a:lnTo>
                    <a:pt x="899" y="215"/>
                  </a:lnTo>
                  <a:lnTo>
                    <a:pt x="897" y="213"/>
                  </a:lnTo>
                  <a:lnTo>
                    <a:pt x="895" y="212"/>
                  </a:lnTo>
                  <a:lnTo>
                    <a:pt x="892" y="211"/>
                  </a:lnTo>
                  <a:lnTo>
                    <a:pt x="889" y="2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31" name="Grupo 35" descr="Ícone de ser humano e engrenagem. ">
              <a:extLst>
                <a:ext uri="{FF2B5EF4-FFF2-40B4-BE49-F238E27FC236}">
                  <a16:creationId xmlns:a16="http://schemas.microsoft.com/office/drawing/2014/main" id="{7E94A30B-DCBF-43A7-B9D4-9206AB81BC5C}"/>
                </a:ext>
              </a:extLst>
            </p:cNvPr>
            <p:cNvGrpSpPr/>
            <p:nvPr/>
          </p:nvGrpSpPr>
          <p:grpSpPr>
            <a:xfrm>
              <a:off x="5468798" y="4104576"/>
              <a:ext cx="268361" cy="269888"/>
              <a:chOff x="6450013" y="5349875"/>
              <a:chExt cx="279399" cy="280988"/>
            </a:xfrm>
            <a:solidFill>
              <a:schemeClr val="bg1"/>
            </a:solidFill>
          </p:grpSpPr>
          <p:sp>
            <p:nvSpPr>
              <p:cNvPr id="32" name="Forma Livre 3673">
                <a:extLst>
                  <a:ext uri="{FF2B5EF4-FFF2-40B4-BE49-F238E27FC236}">
                    <a16:creationId xmlns:a16="http://schemas.microsoft.com/office/drawing/2014/main" id="{CE0715F3-EF36-4B39-A2CB-5F18E53C5B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50013" y="5349875"/>
                <a:ext cx="182562" cy="238125"/>
              </a:xfrm>
              <a:custGeom>
                <a:avLst/>
                <a:gdLst>
                  <a:gd name="T0" fmla="*/ 379 w 459"/>
                  <a:gd name="T1" fmla="*/ 550 h 602"/>
                  <a:gd name="T2" fmla="*/ 380 w 459"/>
                  <a:gd name="T3" fmla="*/ 519 h 602"/>
                  <a:gd name="T4" fmla="*/ 345 w 459"/>
                  <a:gd name="T5" fmla="*/ 495 h 602"/>
                  <a:gd name="T6" fmla="*/ 397 w 459"/>
                  <a:gd name="T7" fmla="*/ 400 h 602"/>
                  <a:gd name="T8" fmla="*/ 408 w 459"/>
                  <a:gd name="T9" fmla="*/ 395 h 602"/>
                  <a:gd name="T10" fmla="*/ 450 w 459"/>
                  <a:gd name="T11" fmla="*/ 406 h 602"/>
                  <a:gd name="T12" fmla="*/ 412 w 459"/>
                  <a:gd name="T13" fmla="*/ 384 h 602"/>
                  <a:gd name="T14" fmla="*/ 376 w 459"/>
                  <a:gd name="T15" fmla="*/ 370 h 602"/>
                  <a:gd name="T16" fmla="*/ 361 w 459"/>
                  <a:gd name="T17" fmla="*/ 307 h 602"/>
                  <a:gd name="T18" fmla="*/ 379 w 459"/>
                  <a:gd name="T19" fmla="*/ 288 h 602"/>
                  <a:gd name="T20" fmla="*/ 397 w 459"/>
                  <a:gd name="T21" fmla="*/ 252 h 602"/>
                  <a:gd name="T22" fmla="*/ 406 w 459"/>
                  <a:gd name="T23" fmla="*/ 214 h 602"/>
                  <a:gd name="T24" fmla="*/ 415 w 459"/>
                  <a:gd name="T25" fmla="*/ 202 h 602"/>
                  <a:gd name="T26" fmla="*/ 420 w 459"/>
                  <a:gd name="T27" fmla="*/ 183 h 602"/>
                  <a:gd name="T28" fmla="*/ 416 w 459"/>
                  <a:gd name="T29" fmla="*/ 152 h 602"/>
                  <a:gd name="T30" fmla="*/ 412 w 459"/>
                  <a:gd name="T31" fmla="*/ 121 h 602"/>
                  <a:gd name="T32" fmla="*/ 420 w 459"/>
                  <a:gd name="T33" fmla="*/ 78 h 602"/>
                  <a:gd name="T34" fmla="*/ 415 w 459"/>
                  <a:gd name="T35" fmla="*/ 45 h 602"/>
                  <a:gd name="T36" fmla="*/ 403 w 459"/>
                  <a:gd name="T37" fmla="*/ 27 h 602"/>
                  <a:gd name="T38" fmla="*/ 382 w 459"/>
                  <a:gd name="T39" fmla="*/ 15 h 602"/>
                  <a:gd name="T40" fmla="*/ 341 w 459"/>
                  <a:gd name="T41" fmla="*/ 3 h 602"/>
                  <a:gd name="T42" fmla="*/ 291 w 459"/>
                  <a:gd name="T43" fmla="*/ 0 h 602"/>
                  <a:gd name="T44" fmla="*/ 245 w 459"/>
                  <a:gd name="T45" fmla="*/ 9 h 602"/>
                  <a:gd name="T46" fmla="*/ 213 w 459"/>
                  <a:gd name="T47" fmla="*/ 27 h 602"/>
                  <a:gd name="T48" fmla="*/ 201 w 459"/>
                  <a:gd name="T49" fmla="*/ 42 h 602"/>
                  <a:gd name="T50" fmla="*/ 181 w 459"/>
                  <a:gd name="T51" fmla="*/ 44 h 602"/>
                  <a:gd name="T52" fmla="*/ 163 w 459"/>
                  <a:gd name="T53" fmla="*/ 56 h 602"/>
                  <a:gd name="T54" fmla="*/ 155 w 459"/>
                  <a:gd name="T55" fmla="*/ 87 h 602"/>
                  <a:gd name="T56" fmla="*/ 164 w 459"/>
                  <a:gd name="T57" fmla="*/ 138 h 602"/>
                  <a:gd name="T58" fmla="*/ 159 w 459"/>
                  <a:gd name="T59" fmla="*/ 144 h 602"/>
                  <a:gd name="T60" fmla="*/ 150 w 459"/>
                  <a:gd name="T61" fmla="*/ 162 h 602"/>
                  <a:gd name="T62" fmla="*/ 149 w 459"/>
                  <a:gd name="T63" fmla="*/ 184 h 602"/>
                  <a:gd name="T64" fmla="*/ 154 w 459"/>
                  <a:gd name="T65" fmla="*/ 201 h 602"/>
                  <a:gd name="T66" fmla="*/ 163 w 459"/>
                  <a:gd name="T67" fmla="*/ 214 h 602"/>
                  <a:gd name="T68" fmla="*/ 169 w 459"/>
                  <a:gd name="T69" fmla="*/ 237 h 602"/>
                  <a:gd name="T70" fmla="*/ 179 w 459"/>
                  <a:gd name="T71" fmla="*/ 271 h 602"/>
                  <a:gd name="T72" fmla="*/ 203 w 459"/>
                  <a:gd name="T73" fmla="*/ 306 h 602"/>
                  <a:gd name="T74" fmla="*/ 215 w 459"/>
                  <a:gd name="T75" fmla="*/ 364 h 602"/>
                  <a:gd name="T76" fmla="*/ 171 w 459"/>
                  <a:gd name="T77" fmla="*/ 381 h 602"/>
                  <a:gd name="T78" fmla="*/ 106 w 459"/>
                  <a:gd name="T79" fmla="*/ 401 h 602"/>
                  <a:gd name="T80" fmla="*/ 46 w 459"/>
                  <a:gd name="T81" fmla="*/ 428 h 602"/>
                  <a:gd name="T82" fmla="*/ 22 w 459"/>
                  <a:gd name="T83" fmla="*/ 449 h 602"/>
                  <a:gd name="T84" fmla="*/ 10 w 459"/>
                  <a:gd name="T85" fmla="*/ 479 h 602"/>
                  <a:gd name="T86" fmla="*/ 2 w 459"/>
                  <a:gd name="T87" fmla="*/ 540 h 602"/>
                  <a:gd name="T88" fmla="*/ 1 w 459"/>
                  <a:gd name="T89" fmla="*/ 594 h 602"/>
                  <a:gd name="T90" fmla="*/ 11 w 459"/>
                  <a:gd name="T91" fmla="*/ 602 h 602"/>
                  <a:gd name="T92" fmla="*/ 345 w 459"/>
                  <a:gd name="T93" fmla="*/ 589 h 602"/>
                  <a:gd name="T94" fmla="*/ 352 w 459"/>
                  <a:gd name="T95" fmla="*/ 577 h 6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59" h="602">
                    <a:moveTo>
                      <a:pt x="352" y="577"/>
                    </a:moveTo>
                    <a:lnTo>
                      <a:pt x="380" y="560"/>
                    </a:lnTo>
                    <a:lnTo>
                      <a:pt x="379" y="550"/>
                    </a:lnTo>
                    <a:lnTo>
                      <a:pt x="379" y="540"/>
                    </a:lnTo>
                    <a:lnTo>
                      <a:pt x="379" y="530"/>
                    </a:lnTo>
                    <a:lnTo>
                      <a:pt x="380" y="519"/>
                    </a:lnTo>
                    <a:lnTo>
                      <a:pt x="352" y="503"/>
                    </a:lnTo>
                    <a:lnTo>
                      <a:pt x="348" y="499"/>
                    </a:lnTo>
                    <a:lnTo>
                      <a:pt x="345" y="495"/>
                    </a:lnTo>
                    <a:lnTo>
                      <a:pt x="345" y="490"/>
                    </a:lnTo>
                    <a:lnTo>
                      <a:pt x="346" y="486"/>
                    </a:lnTo>
                    <a:lnTo>
                      <a:pt x="397" y="400"/>
                    </a:lnTo>
                    <a:lnTo>
                      <a:pt x="399" y="397"/>
                    </a:lnTo>
                    <a:lnTo>
                      <a:pt x="403" y="395"/>
                    </a:lnTo>
                    <a:lnTo>
                      <a:pt x="408" y="395"/>
                    </a:lnTo>
                    <a:lnTo>
                      <a:pt x="413" y="396"/>
                    </a:lnTo>
                    <a:lnTo>
                      <a:pt x="441" y="413"/>
                    </a:lnTo>
                    <a:lnTo>
                      <a:pt x="450" y="406"/>
                    </a:lnTo>
                    <a:lnTo>
                      <a:pt x="459" y="401"/>
                    </a:lnTo>
                    <a:lnTo>
                      <a:pt x="424" y="388"/>
                    </a:lnTo>
                    <a:lnTo>
                      <a:pt x="412" y="384"/>
                    </a:lnTo>
                    <a:lnTo>
                      <a:pt x="400" y="379"/>
                    </a:lnTo>
                    <a:lnTo>
                      <a:pt x="389" y="375"/>
                    </a:lnTo>
                    <a:lnTo>
                      <a:pt x="376" y="370"/>
                    </a:lnTo>
                    <a:lnTo>
                      <a:pt x="368" y="368"/>
                    </a:lnTo>
                    <a:lnTo>
                      <a:pt x="361" y="364"/>
                    </a:lnTo>
                    <a:lnTo>
                      <a:pt x="361" y="307"/>
                    </a:lnTo>
                    <a:lnTo>
                      <a:pt x="366" y="302"/>
                    </a:lnTo>
                    <a:lnTo>
                      <a:pt x="372" y="297"/>
                    </a:lnTo>
                    <a:lnTo>
                      <a:pt x="379" y="288"/>
                    </a:lnTo>
                    <a:lnTo>
                      <a:pt x="385" y="279"/>
                    </a:lnTo>
                    <a:lnTo>
                      <a:pt x="391" y="266"/>
                    </a:lnTo>
                    <a:lnTo>
                      <a:pt x="397" y="252"/>
                    </a:lnTo>
                    <a:lnTo>
                      <a:pt x="400" y="235"/>
                    </a:lnTo>
                    <a:lnTo>
                      <a:pt x="402" y="216"/>
                    </a:lnTo>
                    <a:lnTo>
                      <a:pt x="406" y="214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2"/>
                    </a:lnTo>
                    <a:lnTo>
                      <a:pt x="417" y="197"/>
                    </a:lnTo>
                    <a:lnTo>
                      <a:pt x="418" y="191"/>
                    </a:lnTo>
                    <a:lnTo>
                      <a:pt x="420" y="183"/>
                    </a:lnTo>
                    <a:lnTo>
                      <a:pt x="420" y="175"/>
                    </a:lnTo>
                    <a:lnTo>
                      <a:pt x="420" y="164"/>
                    </a:lnTo>
                    <a:lnTo>
                      <a:pt x="416" y="152"/>
                    </a:lnTo>
                    <a:lnTo>
                      <a:pt x="412" y="144"/>
                    </a:lnTo>
                    <a:lnTo>
                      <a:pt x="406" y="137"/>
                    </a:lnTo>
                    <a:lnTo>
                      <a:pt x="412" y="121"/>
                    </a:lnTo>
                    <a:lnTo>
                      <a:pt x="417" y="101"/>
                    </a:lnTo>
                    <a:lnTo>
                      <a:pt x="420" y="89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5"/>
                    </a:lnTo>
                    <a:lnTo>
                      <a:pt x="412" y="39"/>
                    </a:lnTo>
                    <a:lnTo>
                      <a:pt x="407" y="34"/>
                    </a:lnTo>
                    <a:lnTo>
                      <a:pt x="403" y="27"/>
                    </a:lnTo>
                    <a:lnTo>
                      <a:pt x="397" y="24"/>
                    </a:lnTo>
                    <a:lnTo>
                      <a:pt x="390" y="18"/>
                    </a:lnTo>
                    <a:lnTo>
                      <a:pt x="382" y="15"/>
                    </a:lnTo>
                    <a:lnTo>
                      <a:pt x="376" y="12"/>
                    </a:lnTo>
                    <a:lnTo>
                      <a:pt x="359" y="7"/>
                    </a:lnTo>
                    <a:lnTo>
                      <a:pt x="341" y="3"/>
                    </a:lnTo>
                    <a:lnTo>
                      <a:pt x="325" y="0"/>
                    </a:lnTo>
                    <a:lnTo>
                      <a:pt x="307" y="0"/>
                    </a:lnTo>
                    <a:lnTo>
                      <a:pt x="291" y="0"/>
                    </a:lnTo>
                    <a:lnTo>
                      <a:pt x="276" y="2"/>
                    </a:lnTo>
                    <a:lnTo>
                      <a:pt x="260" y="6"/>
                    </a:lnTo>
                    <a:lnTo>
                      <a:pt x="245" y="9"/>
                    </a:lnTo>
                    <a:lnTo>
                      <a:pt x="231" y="16"/>
                    </a:lnTo>
                    <a:lnTo>
                      <a:pt x="218" y="22"/>
                    </a:lnTo>
                    <a:lnTo>
                      <a:pt x="213" y="27"/>
                    </a:lnTo>
                    <a:lnTo>
                      <a:pt x="209" y="31"/>
                    </a:lnTo>
                    <a:lnTo>
                      <a:pt x="204" y="36"/>
                    </a:lnTo>
                    <a:lnTo>
                      <a:pt x="201" y="42"/>
                    </a:lnTo>
                    <a:lnTo>
                      <a:pt x="194" y="42"/>
                    </a:lnTo>
                    <a:lnTo>
                      <a:pt x="187" y="43"/>
                    </a:lnTo>
                    <a:lnTo>
                      <a:pt x="181" y="44"/>
                    </a:lnTo>
                    <a:lnTo>
                      <a:pt x="176" y="45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5"/>
                    </a:lnTo>
                    <a:lnTo>
                      <a:pt x="155" y="87"/>
                    </a:lnTo>
                    <a:lnTo>
                      <a:pt x="155" y="98"/>
                    </a:lnTo>
                    <a:lnTo>
                      <a:pt x="159" y="120"/>
                    </a:lnTo>
                    <a:lnTo>
                      <a:pt x="164" y="138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59" y="144"/>
                    </a:lnTo>
                    <a:lnTo>
                      <a:pt x="154" y="151"/>
                    </a:lnTo>
                    <a:lnTo>
                      <a:pt x="151" y="156"/>
                    </a:lnTo>
                    <a:lnTo>
                      <a:pt x="150" y="162"/>
                    </a:lnTo>
                    <a:lnTo>
                      <a:pt x="149" y="170"/>
                    </a:lnTo>
                    <a:lnTo>
                      <a:pt x="149" y="176"/>
                    </a:lnTo>
                    <a:lnTo>
                      <a:pt x="149" y="184"/>
                    </a:lnTo>
                    <a:lnTo>
                      <a:pt x="150" y="191"/>
                    </a:lnTo>
                    <a:lnTo>
                      <a:pt x="151" y="196"/>
                    </a:lnTo>
                    <a:lnTo>
                      <a:pt x="154" y="201"/>
                    </a:lnTo>
                    <a:lnTo>
                      <a:pt x="156" y="206"/>
                    </a:lnTo>
                    <a:lnTo>
                      <a:pt x="159" y="210"/>
                    </a:lnTo>
                    <a:lnTo>
                      <a:pt x="163" y="214"/>
                    </a:lnTo>
                    <a:lnTo>
                      <a:pt x="167" y="216"/>
                    </a:lnTo>
                    <a:lnTo>
                      <a:pt x="168" y="227"/>
                    </a:lnTo>
                    <a:lnTo>
                      <a:pt x="169" y="237"/>
                    </a:lnTo>
                    <a:lnTo>
                      <a:pt x="172" y="246"/>
                    </a:lnTo>
                    <a:lnTo>
                      <a:pt x="174" y="255"/>
                    </a:lnTo>
                    <a:lnTo>
                      <a:pt x="179" y="271"/>
                    </a:lnTo>
                    <a:lnTo>
                      <a:pt x="187" y="286"/>
                    </a:lnTo>
                    <a:lnTo>
                      <a:pt x="195" y="297"/>
                    </a:lnTo>
                    <a:lnTo>
                      <a:pt x="203" y="306"/>
                    </a:lnTo>
                    <a:lnTo>
                      <a:pt x="210" y="314"/>
                    </a:lnTo>
                    <a:lnTo>
                      <a:pt x="215" y="319"/>
                    </a:lnTo>
                    <a:lnTo>
                      <a:pt x="215" y="364"/>
                    </a:lnTo>
                    <a:lnTo>
                      <a:pt x="201" y="369"/>
                    </a:lnTo>
                    <a:lnTo>
                      <a:pt x="186" y="375"/>
                    </a:lnTo>
                    <a:lnTo>
                      <a:pt x="171" y="381"/>
                    </a:lnTo>
                    <a:lnTo>
                      <a:pt x="155" y="384"/>
                    </a:lnTo>
                    <a:lnTo>
                      <a:pt x="129" y="393"/>
                    </a:lnTo>
                    <a:lnTo>
                      <a:pt x="106" y="401"/>
                    </a:lnTo>
                    <a:lnTo>
                      <a:pt x="83" y="410"/>
                    </a:lnTo>
                    <a:lnTo>
                      <a:pt x="64" y="419"/>
                    </a:lnTo>
                    <a:lnTo>
                      <a:pt x="46" y="428"/>
                    </a:lnTo>
                    <a:lnTo>
                      <a:pt x="32" y="438"/>
                    </a:lnTo>
                    <a:lnTo>
                      <a:pt x="27" y="444"/>
                    </a:lnTo>
                    <a:lnTo>
                      <a:pt x="22" y="449"/>
                    </a:lnTo>
                    <a:lnTo>
                      <a:pt x="18" y="455"/>
                    </a:lnTo>
                    <a:lnTo>
                      <a:pt x="15" y="460"/>
                    </a:lnTo>
                    <a:lnTo>
                      <a:pt x="10" y="479"/>
                    </a:lnTo>
                    <a:lnTo>
                      <a:pt x="6" y="499"/>
                    </a:lnTo>
                    <a:lnTo>
                      <a:pt x="4" y="521"/>
                    </a:lnTo>
                    <a:lnTo>
                      <a:pt x="2" y="540"/>
                    </a:lnTo>
                    <a:lnTo>
                      <a:pt x="0" y="573"/>
                    </a:lnTo>
                    <a:lnTo>
                      <a:pt x="0" y="589"/>
                    </a:lnTo>
                    <a:lnTo>
                      <a:pt x="1" y="594"/>
                    </a:lnTo>
                    <a:lnTo>
                      <a:pt x="4" y="598"/>
                    </a:lnTo>
                    <a:lnTo>
                      <a:pt x="7" y="600"/>
                    </a:lnTo>
                    <a:lnTo>
                      <a:pt x="11" y="602"/>
                    </a:lnTo>
                    <a:lnTo>
                      <a:pt x="350" y="602"/>
                    </a:lnTo>
                    <a:lnTo>
                      <a:pt x="346" y="594"/>
                    </a:lnTo>
                    <a:lnTo>
                      <a:pt x="345" y="589"/>
                    </a:lnTo>
                    <a:lnTo>
                      <a:pt x="345" y="585"/>
                    </a:lnTo>
                    <a:lnTo>
                      <a:pt x="348" y="581"/>
                    </a:lnTo>
                    <a:lnTo>
                      <a:pt x="352" y="57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3" name="Forma Livre 3674">
                <a:extLst>
                  <a:ext uri="{FF2B5EF4-FFF2-40B4-BE49-F238E27FC236}">
                    <a16:creationId xmlns:a16="http://schemas.microsoft.com/office/drawing/2014/main" id="{08CD6ED2-2917-4F11-A66F-0D9A907EF5B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97650" y="5497513"/>
                <a:ext cx="131762" cy="133350"/>
              </a:xfrm>
              <a:custGeom>
                <a:avLst/>
                <a:gdLst>
                  <a:gd name="T0" fmla="*/ 151 w 332"/>
                  <a:gd name="T1" fmla="*/ 243 h 336"/>
                  <a:gd name="T2" fmla="*/ 129 w 332"/>
                  <a:gd name="T3" fmla="*/ 235 h 336"/>
                  <a:gd name="T4" fmla="*/ 111 w 332"/>
                  <a:gd name="T5" fmla="*/ 222 h 336"/>
                  <a:gd name="T6" fmla="*/ 97 w 332"/>
                  <a:gd name="T7" fmla="*/ 204 h 336"/>
                  <a:gd name="T8" fmla="*/ 89 w 332"/>
                  <a:gd name="T9" fmla="*/ 182 h 336"/>
                  <a:gd name="T10" fmla="*/ 88 w 332"/>
                  <a:gd name="T11" fmla="*/ 159 h 336"/>
                  <a:gd name="T12" fmla="*/ 94 w 332"/>
                  <a:gd name="T13" fmla="*/ 136 h 336"/>
                  <a:gd name="T14" fmla="*/ 106 w 332"/>
                  <a:gd name="T15" fmla="*/ 117 h 336"/>
                  <a:gd name="T16" fmla="*/ 122 w 332"/>
                  <a:gd name="T17" fmla="*/ 103 h 336"/>
                  <a:gd name="T18" fmla="*/ 143 w 332"/>
                  <a:gd name="T19" fmla="*/ 92 h 336"/>
                  <a:gd name="T20" fmla="*/ 166 w 332"/>
                  <a:gd name="T21" fmla="*/ 89 h 336"/>
                  <a:gd name="T22" fmla="*/ 189 w 332"/>
                  <a:gd name="T23" fmla="*/ 92 h 336"/>
                  <a:gd name="T24" fmla="*/ 210 w 332"/>
                  <a:gd name="T25" fmla="*/ 103 h 336"/>
                  <a:gd name="T26" fmla="*/ 226 w 332"/>
                  <a:gd name="T27" fmla="*/ 117 h 336"/>
                  <a:gd name="T28" fmla="*/ 238 w 332"/>
                  <a:gd name="T29" fmla="*/ 136 h 336"/>
                  <a:gd name="T30" fmla="*/ 243 w 332"/>
                  <a:gd name="T31" fmla="*/ 159 h 336"/>
                  <a:gd name="T32" fmla="*/ 242 w 332"/>
                  <a:gd name="T33" fmla="*/ 182 h 336"/>
                  <a:gd name="T34" fmla="*/ 234 w 332"/>
                  <a:gd name="T35" fmla="*/ 204 h 336"/>
                  <a:gd name="T36" fmla="*/ 221 w 332"/>
                  <a:gd name="T37" fmla="*/ 222 h 336"/>
                  <a:gd name="T38" fmla="*/ 203 w 332"/>
                  <a:gd name="T39" fmla="*/ 235 h 336"/>
                  <a:gd name="T40" fmla="*/ 181 w 332"/>
                  <a:gd name="T41" fmla="*/ 243 h 336"/>
                  <a:gd name="T42" fmla="*/ 306 w 332"/>
                  <a:gd name="T43" fmla="*/ 204 h 336"/>
                  <a:gd name="T44" fmla="*/ 300 w 332"/>
                  <a:gd name="T45" fmla="*/ 195 h 336"/>
                  <a:gd name="T46" fmla="*/ 302 w 332"/>
                  <a:gd name="T47" fmla="*/ 167 h 336"/>
                  <a:gd name="T48" fmla="*/ 300 w 332"/>
                  <a:gd name="T49" fmla="*/ 139 h 336"/>
                  <a:gd name="T50" fmla="*/ 306 w 332"/>
                  <a:gd name="T51" fmla="*/ 130 h 336"/>
                  <a:gd name="T52" fmla="*/ 269 w 332"/>
                  <a:gd name="T53" fmla="*/ 64 h 336"/>
                  <a:gd name="T54" fmla="*/ 257 w 332"/>
                  <a:gd name="T55" fmla="*/ 65 h 336"/>
                  <a:gd name="T56" fmla="*/ 242 w 332"/>
                  <a:gd name="T57" fmla="*/ 53 h 336"/>
                  <a:gd name="T58" fmla="*/ 215 w 332"/>
                  <a:gd name="T59" fmla="*/ 35 h 336"/>
                  <a:gd name="T60" fmla="*/ 207 w 332"/>
                  <a:gd name="T61" fmla="*/ 27 h 336"/>
                  <a:gd name="T62" fmla="*/ 135 w 332"/>
                  <a:gd name="T63" fmla="*/ 0 h 336"/>
                  <a:gd name="T64" fmla="*/ 133 w 332"/>
                  <a:gd name="T65" fmla="*/ 31 h 336"/>
                  <a:gd name="T66" fmla="*/ 113 w 332"/>
                  <a:gd name="T67" fmla="*/ 41 h 336"/>
                  <a:gd name="T68" fmla="*/ 77 w 332"/>
                  <a:gd name="T69" fmla="*/ 63 h 336"/>
                  <a:gd name="T70" fmla="*/ 67 w 332"/>
                  <a:gd name="T71" fmla="*/ 65 h 336"/>
                  <a:gd name="T72" fmla="*/ 0 w 332"/>
                  <a:gd name="T73" fmla="*/ 114 h 336"/>
                  <a:gd name="T74" fmla="*/ 31 w 332"/>
                  <a:gd name="T75" fmla="*/ 135 h 336"/>
                  <a:gd name="T76" fmla="*/ 30 w 332"/>
                  <a:gd name="T77" fmla="*/ 154 h 336"/>
                  <a:gd name="T78" fmla="*/ 31 w 332"/>
                  <a:gd name="T79" fmla="*/ 191 h 336"/>
                  <a:gd name="T80" fmla="*/ 29 w 332"/>
                  <a:gd name="T81" fmla="*/ 202 h 336"/>
                  <a:gd name="T82" fmla="*/ 38 w 332"/>
                  <a:gd name="T83" fmla="*/ 284 h 336"/>
                  <a:gd name="T84" fmla="*/ 71 w 332"/>
                  <a:gd name="T85" fmla="*/ 267 h 336"/>
                  <a:gd name="T86" fmla="*/ 89 w 332"/>
                  <a:gd name="T87" fmla="*/ 279 h 336"/>
                  <a:gd name="T88" fmla="*/ 139 w 332"/>
                  <a:gd name="T89" fmla="*/ 300 h 336"/>
                  <a:gd name="T90" fmla="*/ 146 w 332"/>
                  <a:gd name="T91" fmla="*/ 308 h 336"/>
                  <a:gd name="T92" fmla="*/ 207 w 332"/>
                  <a:gd name="T93" fmla="*/ 336 h 336"/>
                  <a:gd name="T94" fmla="*/ 208 w 332"/>
                  <a:gd name="T95" fmla="*/ 306 h 336"/>
                  <a:gd name="T96" fmla="*/ 223 w 332"/>
                  <a:gd name="T97" fmla="*/ 297 h 336"/>
                  <a:gd name="T98" fmla="*/ 246 w 332"/>
                  <a:gd name="T99" fmla="*/ 279 h 336"/>
                  <a:gd name="T100" fmla="*/ 257 w 332"/>
                  <a:gd name="T101" fmla="*/ 268 h 336"/>
                  <a:gd name="T102" fmla="*/ 269 w 332"/>
                  <a:gd name="T103" fmla="*/ 270 h 336"/>
                  <a:gd name="T104" fmla="*/ 306 w 332"/>
                  <a:gd name="T105" fmla="*/ 204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32" h="336">
                    <a:moveTo>
                      <a:pt x="166" y="245"/>
                    </a:moveTo>
                    <a:lnTo>
                      <a:pt x="158" y="244"/>
                    </a:lnTo>
                    <a:lnTo>
                      <a:pt x="151" y="243"/>
                    </a:lnTo>
                    <a:lnTo>
                      <a:pt x="143" y="241"/>
                    </a:lnTo>
                    <a:lnTo>
                      <a:pt x="135" y="239"/>
                    </a:lnTo>
                    <a:lnTo>
                      <a:pt x="129" y="235"/>
                    </a:lnTo>
                    <a:lnTo>
                      <a:pt x="122" y="231"/>
                    </a:lnTo>
                    <a:lnTo>
                      <a:pt x="116" y="227"/>
                    </a:lnTo>
                    <a:lnTo>
                      <a:pt x="111" y="222"/>
                    </a:lnTo>
                    <a:lnTo>
                      <a:pt x="106" y="217"/>
                    </a:lnTo>
                    <a:lnTo>
                      <a:pt x="101" y="211"/>
                    </a:lnTo>
                    <a:lnTo>
                      <a:pt x="97" y="204"/>
                    </a:lnTo>
                    <a:lnTo>
                      <a:pt x="94" y="198"/>
                    </a:lnTo>
                    <a:lnTo>
                      <a:pt x="92" y="190"/>
                    </a:lnTo>
                    <a:lnTo>
                      <a:pt x="89" y="182"/>
                    </a:lnTo>
                    <a:lnTo>
                      <a:pt x="88" y="175"/>
                    </a:lnTo>
                    <a:lnTo>
                      <a:pt x="88" y="167"/>
                    </a:lnTo>
                    <a:lnTo>
                      <a:pt x="88" y="159"/>
                    </a:lnTo>
                    <a:lnTo>
                      <a:pt x="89" y="151"/>
                    </a:lnTo>
                    <a:lnTo>
                      <a:pt x="92" y="144"/>
                    </a:lnTo>
                    <a:lnTo>
                      <a:pt x="94" y="136"/>
                    </a:lnTo>
                    <a:lnTo>
                      <a:pt x="97" y="130"/>
                    </a:lnTo>
                    <a:lnTo>
                      <a:pt x="101" y="123"/>
                    </a:lnTo>
                    <a:lnTo>
                      <a:pt x="106" y="117"/>
                    </a:lnTo>
                    <a:lnTo>
                      <a:pt x="111" y="112"/>
                    </a:lnTo>
                    <a:lnTo>
                      <a:pt x="116" y="106"/>
                    </a:lnTo>
                    <a:lnTo>
                      <a:pt x="122" y="103"/>
                    </a:lnTo>
                    <a:lnTo>
                      <a:pt x="129" y="99"/>
                    </a:lnTo>
                    <a:lnTo>
                      <a:pt x="135" y="95"/>
                    </a:lnTo>
                    <a:lnTo>
                      <a:pt x="143" y="92"/>
                    </a:lnTo>
                    <a:lnTo>
                      <a:pt x="151" y="90"/>
                    </a:lnTo>
                    <a:lnTo>
                      <a:pt x="158" y="90"/>
                    </a:lnTo>
                    <a:lnTo>
                      <a:pt x="166" y="89"/>
                    </a:lnTo>
                    <a:lnTo>
                      <a:pt x="174" y="90"/>
                    </a:lnTo>
                    <a:lnTo>
                      <a:pt x="181" y="90"/>
                    </a:lnTo>
                    <a:lnTo>
                      <a:pt x="189" y="92"/>
                    </a:lnTo>
                    <a:lnTo>
                      <a:pt x="196" y="95"/>
                    </a:lnTo>
                    <a:lnTo>
                      <a:pt x="203" y="99"/>
                    </a:lnTo>
                    <a:lnTo>
                      <a:pt x="210" y="103"/>
                    </a:lnTo>
                    <a:lnTo>
                      <a:pt x="215" y="106"/>
                    </a:lnTo>
                    <a:lnTo>
                      <a:pt x="221" y="112"/>
                    </a:lnTo>
                    <a:lnTo>
                      <a:pt x="226" y="117"/>
                    </a:lnTo>
                    <a:lnTo>
                      <a:pt x="230" y="123"/>
                    </a:lnTo>
                    <a:lnTo>
                      <a:pt x="234" y="130"/>
                    </a:lnTo>
                    <a:lnTo>
                      <a:pt x="238" y="136"/>
                    </a:lnTo>
                    <a:lnTo>
                      <a:pt x="241" y="144"/>
                    </a:lnTo>
                    <a:lnTo>
                      <a:pt x="242" y="151"/>
                    </a:lnTo>
                    <a:lnTo>
                      <a:pt x="243" y="159"/>
                    </a:lnTo>
                    <a:lnTo>
                      <a:pt x="244" y="167"/>
                    </a:lnTo>
                    <a:lnTo>
                      <a:pt x="243" y="175"/>
                    </a:lnTo>
                    <a:lnTo>
                      <a:pt x="242" y="182"/>
                    </a:lnTo>
                    <a:lnTo>
                      <a:pt x="241" y="190"/>
                    </a:lnTo>
                    <a:lnTo>
                      <a:pt x="238" y="198"/>
                    </a:lnTo>
                    <a:lnTo>
                      <a:pt x="234" y="204"/>
                    </a:lnTo>
                    <a:lnTo>
                      <a:pt x="230" y="211"/>
                    </a:lnTo>
                    <a:lnTo>
                      <a:pt x="226" y="217"/>
                    </a:lnTo>
                    <a:lnTo>
                      <a:pt x="221" y="222"/>
                    </a:lnTo>
                    <a:lnTo>
                      <a:pt x="215" y="227"/>
                    </a:lnTo>
                    <a:lnTo>
                      <a:pt x="210" y="231"/>
                    </a:lnTo>
                    <a:lnTo>
                      <a:pt x="203" y="235"/>
                    </a:lnTo>
                    <a:lnTo>
                      <a:pt x="196" y="239"/>
                    </a:lnTo>
                    <a:lnTo>
                      <a:pt x="189" y="241"/>
                    </a:lnTo>
                    <a:lnTo>
                      <a:pt x="181" y="243"/>
                    </a:lnTo>
                    <a:lnTo>
                      <a:pt x="174" y="244"/>
                    </a:lnTo>
                    <a:lnTo>
                      <a:pt x="166" y="245"/>
                    </a:lnTo>
                    <a:close/>
                    <a:moveTo>
                      <a:pt x="306" y="204"/>
                    </a:moveTo>
                    <a:lnTo>
                      <a:pt x="302" y="202"/>
                    </a:lnTo>
                    <a:lnTo>
                      <a:pt x="301" y="199"/>
                    </a:lnTo>
                    <a:lnTo>
                      <a:pt x="300" y="195"/>
                    </a:lnTo>
                    <a:lnTo>
                      <a:pt x="300" y="191"/>
                    </a:lnTo>
                    <a:lnTo>
                      <a:pt x="302" y="180"/>
                    </a:lnTo>
                    <a:lnTo>
                      <a:pt x="302" y="167"/>
                    </a:lnTo>
                    <a:lnTo>
                      <a:pt x="302" y="154"/>
                    </a:lnTo>
                    <a:lnTo>
                      <a:pt x="300" y="142"/>
                    </a:lnTo>
                    <a:lnTo>
                      <a:pt x="300" y="139"/>
                    </a:lnTo>
                    <a:lnTo>
                      <a:pt x="301" y="135"/>
                    </a:lnTo>
                    <a:lnTo>
                      <a:pt x="302" y="132"/>
                    </a:lnTo>
                    <a:lnTo>
                      <a:pt x="306" y="130"/>
                    </a:lnTo>
                    <a:lnTo>
                      <a:pt x="332" y="114"/>
                    </a:lnTo>
                    <a:lnTo>
                      <a:pt x="293" y="50"/>
                    </a:lnTo>
                    <a:lnTo>
                      <a:pt x="269" y="64"/>
                    </a:lnTo>
                    <a:lnTo>
                      <a:pt x="265" y="65"/>
                    </a:lnTo>
                    <a:lnTo>
                      <a:pt x="261" y="65"/>
                    </a:lnTo>
                    <a:lnTo>
                      <a:pt x="257" y="65"/>
                    </a:lnTo>
                    <a:lnTo>
                      <a:pt x="255" y="63"/>
                    </a:lnTo>
                    <a:lnTo>
                      <a:pt x="251" y="59"/>
                    </a:lnTo>
                    <a:lnTo>
                      <a:pt x="242" y="53"/>
                    </a:lnTo>
                    <a:lnTo>
                      <a:pt x="233" y="45"/>
                    </a:lnTo>
                    <a:lnTo>
                      <a:pt x="224" y="40"/>
                    </a:lnTo>
                    <a:lnTo>
                      <a:pt x="215" y="35"/>
                    </a:lnTo>
                    <a:lnTo>
                      <a:pt x="211" y="33"/>
                    </a:lnTo>
                    <a:lnTo>
                      <a:pt x="208" y="31"/>
                    </a:lnTo>
                    <a:lnTo>
                      <a:pt x="207" y="27"/>
                    </a:lnTo>
                    <a:lnTo>
                      <a:pt x="207" y="24"/>
                    </a:lnTo>
                    <a:lnTo>
                      <a:pt x="207" y="0"/>
                    </a:lnTo>
                    <a:lnTo>
                      <a:pt x="135" y="0"/>
                    </a:lnTo>
                    <a:lnTo>
                      <a:pt x="135" y="24"/>
                    </a:lnTo>
                    <a:lnTo>
                      <a:pt x="134" y="27"/>
                    </a:lnTo>
                    <a:lnTo>
                      <a:pt x="133" y="31"/>
                    </a:lnTo>
                    <a:lnTo>
                      <a:pt x="130" y="33"/>
                    </a:lnTo>
                    <a:lnTo>
                      <a:pt x="126" y="35"/>
                    </a:lnTo>
                    <a:lnTo>
                      <a:pt x="113" y="41"/>
                    </a:lnTo>
                    <a:lnTo>
                      <a:pt x="101" y="47"/>
                    </a:lnTo>
                    <a:lnTo>
                      <a:pt x="88" y="55"/>
                    </a:lnTo>
                    <a:lnTo>
                      <a:pt x="77" y="63"/>
                    </a:lnTo>
                    <a:lnTo>
                      <a:pt x="75" y="65"/>
                    </a:lnTo>
                    <a:lnTo>
                      <a:pt x="71" y="65"/>
                    </a:lnTo>
                    <a:lnTo>
                      <a:pt x="67" y="65"/>
                    </a:lnTo>
                    <a:lnTo>
                      <a:pt x="63" y="64"/>
                    </a:lnTo>
                    <a:lnTo>
                      <a:pt x="38" y="50"/>
                    </a:lnTo>
                    <a:lnTo>
                      <a:pt x="0" y="114"/>
                    </a:lnTo>
                    <a:lnTo>
                      <a:pt x="26" y="130"/>
                    </a:lnTo>
                    <a:lnTo>
                      <a:pt x="29" y="132"/>
                    </a:lnTo>
                    <a:lnTo>
                      <a:pt x="31" y="135"/>
                    </a:lnTo>
                    <a:lnTo>
                      <a:pt x="33" y="139"/>
                    </a:lnTo>
                    <a:lnTo>
                      <a:pt x="31" y="142"/>
                    </a:lnTo>
                    <a:lnTo>
                      <a:pt x="30" y="154"/>
                    </a:lnTo>
                    <a:lnTo>
                      <a:pt x="30" y="167"/>
                    </a:lnTo>
                    <a:lnTo>
                      <a:pt x="30" y="178"/>
                    </a:lnTo>
                    <a:lnTo>
                      <a:pt x="31" y="191"/>
                    </a:lnTo>
                    <a:lnTo>
                      <a:pt x="33" y="195"/>
                    </a:lnTo>
                    <a:lnTo>
                      <a:pt x="31" y="199"/>
                    </a:lnTo>
                    <a:lnTo>
                      <a:pt x="29" y="202"/>
                    </a:lnTo>
                    <a:lnTo>
                      <a:pt x="26" y="204"/>
                    </a:lnTo>
                    <a:lnTo>
                      <a:pt x="0" y="220"/>
                    </a:lnTo>
                    <a:lnTo>
                      <a:pt x="38" y="284"/>
                    </a:lnTo>
                    <a:lnTo>
                      <a:pt x="63" y="270"/>
                    </a:lnTo>
                    <a:lnTo>
                      <a:pt x="67" y="268"/>
                    </a:lnTo>
                    <a:lnTo>
                      <a:pt x="71" y="267"/>
                    </a:lnTo>
                    <a:lnTo>
                      <a:pt x="75" y="268"/>
                    </a:lnTo>
                    <a:lnTo>
                      <a:pt x="77" y="271"/>
                    </a:lnTo>
                    <a:lnTo>
                      <a:pt x="89" y="279"/>
                    </a:lnTo>
                    <a:lnTo>
                      <a:pt x="106" y="286"/>
                    </a:lnTo>
                    <a:lnTo>
                      <a:pt x="124" y="295"/>
                    </a:lnTo>
                    <a:lnTo>
                      <a:pt x="139" y="300"/>
                    </a:lnTo>
                    <a:lnTo>
                      <a:pt x="142" y="303"/>
                    </a:lnTo>
                    <a:lnTo>
                      <a:pt x="144" y="306"/>
                    </a:lnTo>
                    <a:lnTo>
                      <a:pt x="146" y="308"/>
                    </a:lnTo>
                    <a:lnTo>
                      <a:pt x="147" y="312"/>
                    </a:lnTo>
                    <a:lnTo>
                      <a:pt x="147" y="336"/>
                    </a:lnTo>
                    <a:lnTo>
                      <a:pt x="207" y="336"/>
                    </a:lnTo>
                    <a:lnTo>
                      <a:pt x="207" y="312"/>
                    </a:lnTo>
                    <a:lnTo>
                      <a:pt x="207" y="308"/>
                    </a:lnTo>
                    <a:lnTo>
                      <a:pt x="208" y="306"/>
                    </a:lnTo>
                    <a:lnTo>
                      <a:pt x="211" y="303"/>
                    </a:lnTo>
                    <a:lnTo>
                      <a:pt x="215" y="300"/>
                    </a:lnTo>
                    <a:lnTo>
                      <a:pt x="223" y="297"/>
                    </a:lnTo>
                    <a:lnTo>
                      <a:pt x="230" y="291"/>
                    </a:lnTo>
                    <a:lnTo>
                      <a:pt x="238" y="285"/>
                    </a:lnTo>
                    <a:lnTo>
                      <a:pt x="246" y="279"/>
                    </a:lnTo>
                    <a:lnTo>
                      <a:pt x="250" y="275"/>
                    </a:lnTo>
                    <a:lnTo>
                      <a:pt x="255" y="271"/>
                    </a:lnTo>
                    <a:lnTo>
                      <a:pt x="257" y="268"/>
                    </a:lnTo>
                    <a:lnTo>
                      <a:pt x="261" y="267"/>
                    </a:lnTo>
                    <a:lnTo>
                      <a:pt x="265" y="268"/>
                    </a:lnTo>
                    <a:lnTo>
                      <a:pt x="269" y="270"/>
                    </a:lnTo>
                    <a:lnTo>
                      <a:pt x="295" y="284"/>
                    </a:lnTo>
                    <a:lnTo>
                      <a:pt x="332" y="220"/>
                    </a:lnTo>
                    <a:lnTo>
                      <a:pt x="306" y="2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4" name="Grupo 38" descr="Ícone de engrenagens. ">
              <a:extLst>
                <a:ext uri="{FF2B5EF4-FFF2-40B4-BE49-F238E27FC236}">
                  <a16:creationId xmlns:a16="http://schemas.microsoft.com/office/drawing/2014/main" id="{83B95DC7-B186-467E-82D7-9BA7F8027FAB}"/>
                </a:ext>
              </a:extLst>
            </p:cNvPr>
            <p:cNvGrpSpPr/>
            <p:nvPr/>
          </p:nvGrpSpPr>
          <p:grpSpPr>
            <a:xfrm>
              <a:off x="3551079" y="4103052"/>
              <a:ext cx="272937" cy="272937"/>
              <a:chOff x="7613650" y="1387475"/>
              <a:chExt cx="284163" cy="284163"/>
            </a:xfrm>
            <a:solidFill>
              <a:schemeClr val="bg1"/>
            </a:solidFill>
          </p:grpSpPr>
          <p:sp>
            <p:nvSpPr>
              <p:cNvPr id="35" name="Forma Livre 4359">
                <a:extLst>
                  <a:ext uri="{FF2B5EF4-FFF2-40B4-BE49-F238E27FC236}">
                    <a16:creationId xmlns:a16="http://schemas.microsoft.com/office/drawing/2014/main" id="{56FFE44A-E7E3-429E-ADA6-049F9492BA9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13650" y="1471613"/>
                <a:ext cx="200025" cy="200025"/>
              </a:xfrm>
              <a:custGeom>
                <a:avLst/>
                <a:gdLst>
                  <a:gd name="T0" fmla="*/ 276 w 629"/>
                  <a:gd name="T1" fmla="*/ 436 h 629"/>
                  <a:gd name="T2" fmla="*/ 233 w 629"/>
                  <a:gd name="T3" fmla="*/ 411 h 629"/>
                  <a:gd name="T4" fmla="*/ 202 w 629"/>
                  <a:gd name="T5" fmla="*/ 374 h 629"/>
                  <a:gd name="T6" fmla="*/ 187 w 629"/>
                  <a:gd name="T7" fmla="*/ 325 h 629"/>
                  <a:gd name="T8" fmla="*/ 192 w 629"/>
                  <a:gd name="T9" fmla="*/ 274 h 629"/>
                  <a:gd name="T10" fmla="*/ 216 w 629"/>
                  <a:gd name="T11" fmla="*/ 231 h 629"/>
                  <a:gd name="T12" fmla="*/ 253 w 629"/>
                  <a:gd name="T13" fmla="*/ 199 h 629"/>
                  <a:gd name="T14" fmla="*/ 301 w 629"/>
                  <a:gd name="T15" fmla="*/ 184 h 629"/>
                  <a:gd name="T16" fmla="*/ 352 w 629"/>
                  <a:gd name="T17" fmla="*/ 190 h 629"/>
                  <a:gd name="T18" fmla="*/ 395 w 629"/>
                  <a:gd name="T19" fmla="*/ 213 h 629"/>
                  <a:gd name="T20" fmla="*/ 426 w 629"/>
                  <a:gd name="T21" fmla="*/ 252 h 629"/>
                  <a:gd name="T22" fmla="*/ 441 w 629"/>
                  <a:gd name="T23" fmla="*/ 300 h 629"/>
                  <a:gd name="T24" fmla="*/ 436 w 629"/>
                  <a:gd name="T25" fmla="*/ 350 h 629"/>
                  <a:gd name="T26" fmla="*/ 413 w 629"/>
                  <a:gd name="T27" fmla="*/ 394 h 629"/>
                  <a:gd name="T28" fmla="*/ 375 w 629"/>
                  <a:gd name="T29" fmla="*/ 425 h 629"/>
                  <a:gd name="T30" fmla="*/ 327 w 629"/>
                  <a:gd name="T31" fmla="*/ 440 h 629"/>
                  <a:gd name="T32" fmla="*/ 572 w 629"/>
                  <a:gd name="T33" fmla="*/ 346 h 629"/>
                  <a:gd name="T34" fmla="*/ 574 w 629"/>
                  <a:gd name="T35" fmla="*/ 302 h 629"/>
                  <a:gd name="T36" fmla="*/ 620 w 629"/>
                  <a:gd name="T37" fmla="*/ 241 h 629"/>
                  <a:gd name="T38" fmla="*/ 628 w 629"/>
                  <a:gd name="T39" fmla="*/ 231 h 629"/>
                  <a:gd name="T40" fmla="*/ 625 w 629"/>
                  <a:gd name="T41" fmla="*/ 219 h 629"/>
                  <a:gd name="T42" fmla="*/ 544 w 629"/>
                  <a:gd name="T43" fmla="*/ 84 h 629"/>
                  <a:gd name="T44" fmla="*/ 532 w 629"/>
                  <a:gd name="T45" fmla="*/ 83 h 629"/>
                  <a:gd name="T46" fmla="*/ 447 w 629"/>
                  <a:gd name="T47" fmla="*/ 88 h 629"/>
                  <a:gd name="T48" fmla="*/ 407 w 629"/>
                  <a:gd name="T49" fmla="*/ 69 h 629"/>
                  <a:gd name="T50" fmla="*/ 404 w 629"/>
                  <a:gd name="T51" fmla="*/ 7 h 629"/>
                  <a:gd name="T52" fmla="*/ 395 w 629"/>
                  <a:gd name="T53" fmla="*/ 0 h 629"/>
                  <a:gd name="T54" fmla="*/ 235 w 629"/>
                  <a:gd name="T55" fmla="*/ 1 h 629"/>
                  <a:gd name="T56" fmla="*/ 227 w 629"/>
                  <a:gd name="T57" fmla="*/ 10 h 629"/>
                  <a:gd name="T58" fmla="*/ 216 w 629"/>
                  <a:gd name="T59" fmla="*/ 72 h 629"/>
                  <a:gd name="T60" fmla="*/ 177 w 629"/>
                  <a:gd name="T61" fmla="*/ 91 h 629"/>
                  <a:gd name="T62" fmla="*/ 98 w 629"/>
                  <a:gd name="T63" fmla="*/ 84 h 629"/>
                  <a:gd name="T64" fmla="*/ 87 w 629"/>
                  <a:gd name="T65" fmla="*/ 83 h 629"/>
                  <a:gd name="T66" fmla="*/ 78 w 629"/>
                  <a:gd name="T67" fmla="*/ 90 h 629"/>
                  <a:gd name="T68" fmla="*/ 1 w 629"/>
                  <a:gd name="T69" fmla="*/ 228 h 629"/>
                  <a:gd name="T70" fmla="*/ 57 w 629"/>
                  <a:gd name="T71" fmla="*/ 269 h 629"/>
                  <a:gd name="T72" fmla="*/ 54 w 629"/>
                  <a:gd name="T73" fmla="*/ 313 h 629"/>
                  <a:gd name="T74" fmla="*/ 57 w 629"/>
                  <a:gd name="T75" fmla="*/ 355 h 629"/>
                  <a:gd name="T76" fmla="*/ 2 w 629"/>
                  <a:gd name="T77" fmla="*/ 391 h 629"/>
                  <a:gd name="T78" fmla="*/ 1 w 629"/>
                  <a:gd name="T79" fmla="*/ 402 h 629"/>
                  <a:gd name="T80" fmla="*/ 86 w 629"/>
                  <a:gd name="T81" fmla="*/ 543 h 629"/>
                  <a:gd name="T82" fmla="*/ 98 w 629"/>
                  <a:gd name="T83" fmla="*/ 542 h 629"/>
                  <a:gd name="T84" fmla="*/ 177 w 629"/>
                  <a:gd name="T85" fmla="*/ 533 h 629"/>
                  <a:gd name="T86" fmla="*/ 216 w 629"/>
                  <a:gd name="T87" fmla="*/ 552 h 629"/>
                  <a:gd name="T88" fmla="*/ 227 w 629"/>
                  <a:gd name="T89" fmla="*/ 620 h 629"/>
                  <a:gd name="T90" fmla="*/ 235 w 629"/>
                  <a:gd name="T91" fmla="*/ 628 h 629"/>
                  <a:gd name="T92" fmla="*/ 395 w 629"/>
                  <a:gd name="T93" fmla="*/ 629 h 629"/>
                  <a:gd name="T94" fmla="*/ 404 w 629"/>
                  <a:gd name="T95" fmla="*/ 623 h 629"/>
                  <a:gd name="T96" fmla="*/ 407 w 629"/>
                  <a:gd name="T97" fmla="*/ 556 h 629"/>
                  <a:gd name="T98" fmla="*/ 447 w 629"/>
                  <a:gd name="T99" fmla="*/ 538 h 629"/>
                  <a:gd name="T100" fmla="*/ 533 w 629"/>
                  <a:gd name="T101" fmla="*/ 543 h 629"/>
                  <a:gd name="T102" fmla="*/ 545 w 629"/>
                  <a:gd name="T103" fmla="*/ 543 h 629"/>
                  <a:gd name="T104" fmla="*/ 627 w 629"/>
                  <a:gd name="T105" fmla="*/ 405 h 629"/>
                  <a:gd name="T106" fmla="*/ 628 w 629"/>
                  <a:gd name="T107" fmla="*/ 394 h 629"/>
                  <a:gd name="T108" fmla="*/ 621 w 629"/>
                  <a:gd name="T109" fmla="*/ 385 h 6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629" h="629">
                    <a:moveTo>
                      <a:pt x="314" y="441"/>
                    </a:moveTo>
                    <a:lnTo>
                      <a:pt x="301" y="440"/>
                    </a:lnTo>
                    <a:lnTo>
                      <a:pt x="288" y="439"/>
                    </a:lnTo>
                    <a:lnTo>
                      <a:pt x="276" y="436"/>
                    </a:lnTo>
                    <a:lnTo>
                      <a:pt x="264" y="430"/>
                    </a:lnTo>
                    <a:lnTo>
                      <a:pt x="253" y="425"/>
                    </a:lnTo>
                    <a:lnTo>
                      <a:pt x="242" y="418"/>
                    </a:lnTo>
                    <a:lnTo>
                      <a:pt x="233" y="411"/>
                    </a:lnTo>
                    <a:lnTo>
                      <a:pt x="223" y="404"/>
                    </a:lnTo>
                    <a:lnTo>
                      <a:pt x="216" y="394"/>
                    </a:lnTo>
                    <a:lnTo>
                      <a:pt x="208" y="384"/>
                    </a:lnTo>
                    <a:lnTo>
                      <a:pt x="202" y="374"/>
                    </a:lnTo>
                    <a:lnTo>
                      <a:pt x="196" y="362"/>
                    </a:lnTo>
                    <a:lnTo>
                      <a:pt x="192" y="350"/>
                    </a:lnTo>
                    <a:lnTo>
                      <a:pt x="189" y="338"/>
                    </a:lnTo>
                    <a:lnTo>
                      <a:pt x="187" y="325"/>
                    </a:lnTo>
                    <a:lnTo>
                      <a:pt x="186" y="313"/>
                    </a:lnTo>
                    <a:lnTo>
                      <a:pt x="187" y="300"/>
                    </a:lnTo>
                    <a:lnTo>
                      <a:pt x="189" y="287"/>
                    </a:lnTo>
                    <a:lnTo>
                      <a:pt x="192" y="274"/>
                    </a:lnTo>
                    <a:lnTo>
                      <a:pt x="196" y="262"/>
                    </a:lnTo>
                    <a:lnTo>
                      <a:pt x="202" y="252"/>
                    </a:lnTo>
                    <a:lnTo>
                      <a:pt x="208" y="241"/>
                    </a:lnTo>
                    <a:lnTo>
                      <a:pt x="216" y="231"/>
                    </a:lnTo>
                    <a:lnTo>
                      <a:pt x="223" y="222"/>
                    </a:lnTo>
                    <a:lnTo>
                      <a:pt x="233" y="213"/>
                    </a:lnTo>
                    <a:lnTo>
                      <a:pt x="242" y="206"/>
                    </a:lnTo>
                    <a:lnTo>
                      <a:pt x="253" y="199"/>
                    </a:lnTo>
                    <a:lnTo>
                      <a:pt x="264" y="194"/>
                    </a:lnTo>
                    <a:lnTo>
                      <a:pt x="276" y="190"/>
                    </a:lnTo>
                    <a:lnTo>
                      <a:pt x="288" y="186"/>
                    </a:lnTo>
                    <a:lnTo>
                      <a:pt x="301" y="184"/>
                    </a:lnTo>
                    <a:lnTo>
                      <a:pt x="314" y="184"/>
                    </a:lnTo>
                    <a:lnTo>
                      <a:pt x="327" y="184"/>
                    </a:lnTo>
                    <a:lnTo>
                      <a:pt x="340" y="186"/>
                    </a:lnTo>
                    <a:lnTo>
                      <a:pt x="352" y="190"/>
                    </a:lnTo>
                    <a:lnTo>
                      <a:pt x="363" y="194"/>
                    </a:lnTo>
                    <a:lnTo>
                      <a:pt x="375" y="199"/>
                    </a:lnTo>
                    <a:lnTo>
                      <a:pt x="386" y="206"/>
                    </a:lnTo>
                    <a:lnTo>
                      <a:pt x="395" y="213"/>
                    </a:lnTo>
                    <a:lnTo>
                      <a:pt x="404" y="222"/>
                    </a:lnTo>
                    <a:lnTo>
                      <a:pt x="413" y="231"/>
                    </a:lnTo>
                    <a:lnTo>
                      <a:pt x="420" y="241"/>
                    </a:lnTo>
                    <a:lnTo>
                      <a:pt x="426" y="252"/>
                    </a:lnTo>
                    <a:lnTo>
                      <a:pt x="432" y="262"/>
                    </a:lnTo>
                    <a:lnTo>
                      <a:pt x="436" y="274"/>
                    </a:lnTo>
                    <a:lnTo>
                      <a:pt x="439" y="287"/>
                    </a:lnTo>
                    <a:lnTo>
                      <a:pt x="441" y="300"/>
                    </a:lnTo>
                    <a:lnTo>
                      <a:pt x="443" y="313"/>
                    </a:lnTo>
                    <a:lnTo>
                      <a:pt x="441" y="325"/>
                    </a:lnTo>
                    <a:lnTo>
                      <a:pt x="439" y="338"/>
                    </a:lnTo>
                    <a:lnTo>
                      <a:pt x="436" y="350"/>
                    </a:lnTo>
                    <a:lnTo>
                      <a:pt x="432" y="362"/>
                    </a:lnTo>
                    <a:lnTo>
                      <a:pt x="426" y="374"/>
                    </a:lnTo>
                    <a:lnTo>
                      <a:pt x="420" y="384"/>
                    </a:lnTo>
                    <a:lnTo>
                      <a:pt x="413" y="394"/>
                    </a:lnTo>
                    <a:lnTo>
                      <a:pt x="404" y="404"/>
                    </a:lnTo>
                    <a:lnTo>
                      <a:pt x="395" y="411"/>
                    </a:lnTo>
                    <a:lnTo>
                      <a:pt x="386" y="418"/>
                    </a:lnTo>
                    <a:lnTo>
                      <a:pt x="375" y="425"/>
                    </a:lnTo>
                    <a:lnTo>
                      <a:pt x="363" y="430"/>
                    </a:lnTo>
                    <a:lnTo>
                      <a:pt x="352" y="436"/>
                    </a:lnTo>
                    <a:lnTo>
                      <a:pt x="340" y="439"/>
                    </a:lnTo>
                    <a:lnTo>
                      <a:pt x="327" y="440"/>
                    </a:lnTo>
                    <a:lnTo>
                      <a:pt x="314" y="441"/>
                    </a:lnTo>
                    <a:close/>
                    <a:moveTo>
                      <a:pt x="621" y="385"/>
                    </a:moveTo>
                    <a:lnTo>
                      <a:pt x="571" y="355"/>
                    </a:lnTo>
                    <a:lnTo>
                      <a:pt x="572" y="346"/>
                    </a:lnTo>
                    <a:lnTo>
                      <a:pt x="573" y="335"/>
                    </a:lnTo>
                    <a:lnTo>
                      <a:pt x="574" y="323"/>
                    </a:lnTo>
                    <a:lnTo>
                      <a:pt x="574" y="313"/>
                    </a:lnTo>
                    <a:lnTo>
                      <a:pt x="574" y="302"/>
                    </a:lnTo>
                    <a:lnTo>
                      <a:pt x="573" y="291"/>
                    </a:lnTo>
                    <a:lnTo>
                      <a:pt x="572" y="280"/>
                    </a:lnTo>
                    <a:lnTo>
                      <a:pt x="570" y="269"/>
                    </a:lnTo>
                    <a:lnTo>
                      <a:pt x="620" y="241"/>
                    </a:lnTo>
                    <a:lnTo>
                      <a:pt x="623" y="239"/>
                    </a:lnTo>
                    <a:lnTo>
                      <a:pt x="624" y="237"/>
                    </a:lnTo>
                    <a:lnTo>
                      <a:pt x="627" y="234"/>
                    </a:lnTo>
                    <a:lnTo>
                      <a:pt x="628" y="231"/>
                    </a:lnTo>
                    <a:lnTo>
                      <a:pt x="628" y="228"/>
                    </a:lnTo>
                    <a:lnTo>
                      <a:pt x="628" y="226"/>
                    </a:lnTo>
                    <a:lnTo>
                      <a:pt x="628" y="223"/>
                    </a:lnTo>
                    <a:lnTo>
                      <a:pt x="625" y="219"/>
                    </a:lnTo>
                    <a:lnTo>
                      <a:pt x="551" y="90"/>
                    </a:lnTo>
                    <a:lnTo>
                      <a:pt x="548" y="87"/>
                    </a:lnTo>
                    <a:lnTo>
                      <a:pt x="546" y="85"/>
                    </a:lnTo>
                    <a:lnTo>
                      <a:pt x="544" y="84"/>
                    </a:lnTo>
                    <a:lnTo>
                      <a:pt x="541" y="83"/>
                    </a:lnTo>
                    <a:lnTo>
                      <a:pt x="539" y="81"/>
                    </a:lnTo>
                    <a:lnTo>
                      <a:pt x="536" y="81"/>
                    </a:lnTo>
                    <a:lnTo>
                      <a:pt x="532" y="83"/>
                    </a:lnTo>
                    <a:lnTo>
                      <a:pt x="530" y="84"/>
                    </a:lnTo>
                    <a:lnTo>
                      <a:pt x="481" y="113"/>
                    </a:lnTo>
                    <a:lnTo>
                      <a:pt x="465" y="99"/>
                    </a:lnTo>
                    <a:lnTo>
                      <a:pt x="447" y="88"/>
                    </a:lnTo>
                    <a:lnTo>
                      <a:pt x="438" y="83"/>
                    </a:lnTo>
                    <a:lnTo>
                      <a:pt x="429" y="77"/>
                    </a:lnTo>
                    <a:lnTo>
                      <a:pt x="418" y="73"/>
                    </a:lnTo>
                    <a:lnTo>
                      <a:pt x="407" y="69"/>
                    </a:lnTo>
                    <a:lnTo>
                      <a:pt x="407" y="15"/>
                    </a:lnTo>
                    <a:lnTo>
                      <a:pt x="407" y="12"/>
                    </a:lnTo>
                    <a:lnTo>
                      <a:pt x="406" y="10"/>
                    </a:lnTo>
                    <a:lnTo>
                      <a:pt x="404" y="7"/>
                    </a:lnTo>
                    <a:lnTo>
                      <a:pt x="403" y="4"/>
                    </a:lnTo>
                    <a:lnTo>
                      <a:pt x="401" y="2"/>
                    </a:lnTo>
                    <a:lnTo>
                      <a:pt x="398" y="1"/>
                    </a:lnTo>
                    <a:lnTo>
                      <a:pt x="395" y="0"/>
                    </a:lnTo>
                    <a:lnTo>
                      <a:pt x="392" y="0"/>
                    </a:lnTo>
                    <a:lnTo>
                      <a:pt x="241" y="0"/>
                    </a:lnTo>
                    <a:lnTo>
                      <a:pt x="238" y="0"/>
                    </a:lnTo>
                    <a:lnTo>
                      <a:pt x="235" y="1"/>
                    </a:lnTo>
                    <a:lnTo>
                      <a:pt x="233" y="2"/>
                    </a:lnTo>
                    <a:lnTo>
                      <a:pt x="231" y="4"/>
                    </a:lnTo>
                    <a:lnTo>
                      <a:pt x="229" y="7"/>
                    </a:lnTo>
                    <a:lnTo>
                      <a:pt x="227" y="10"/>
                    </a:lnTo>
                    <a:lnTo>
                      <a:pt x="226" y="12"/>
                    </a:lnTo>
                    <a:lnTo>
                      <a:pt x="226" y="15"/>
                    </a:lnTo>
                    <a:lnTo>
                      <a:pt x="226" y="69"/>
                    </a:lnTo>
                    <a:lnTo>
                      <a:pt x="216" y="72"/>
                    </a:lnTo>
                    <a:lnTo>
                      <a:pt x="206" y="76"/>
                    </a:lnTo>
                    <a:lnTo>
                      <a:pt x="196" y="80"/>
                    </a:lnTo>
                    <a:lnTo>
                      <a:pt x="187" y="86"/>
                    </a:lnTo>
                    <a:lnTo>
                      <a:pt x="177" y="91"/>
                    </a:lnTo>
                    <a:lnTo>
                      <a:pt x="168" y="98"/>
                    </a:lnTo>
                    <a:lnTo>
                      <a:pt x="159" y="105"/>
                    </a:lnTo>
                    <a:lnTo>
                      <a:pt x="149" y="113"/>
                    </a:lnTo>
                    <a:lnTo>
                      <a:pt x="98" y="84"/>
                    </a:lnTo>
                    <a:lnTo>
                      <a:pt x="96" y="83"/>
                    </a:lnTo>
                    <a:lnTo>
                      <a:pt x="93" y="81"/>
                    </a:lnTo>
                    <a:lnTo>
                      <a:pt x="90" y="81"/>
                    </a:lnTo>
                    <a:lnTo>
                      <a:pt x="87" y="83"/>
                    </a:lnTo>
                    <a:lnTo>
                      <a:pt x="84" y="84"/>
                    </a:lnTo>
                    <a:lnTo>
                      <a:pt x="82" y="85"/>
                    </a:lnTo>
                    <a:lnTo>
                      <a:pt x="80" y="87"/>
                    </a:lnTo>
                    <a:lnTo>
                      <a:pt x="78" y="90"/>
                    </a:lnTo>
                    <a:lnTo>
                      <a:pt x="3" y="219"/>
                    </a:lnTo>
                    <a:lnTo>
                      <a:pt x="1" y="222"/>
                    </a:lnTo>
                    <a:lnTo>
                      <a:pt x="1" y="225"/>
                    </a:lnTo>
                    <a:lnTo>
                      <a:pt x="1" y="228"/>
                    </a:lnTo>
                    <a:lnTo>
                      <a:pt x="1" y="230"/>
                    </a:lnTo>
                    <a:lnTo>
                      <a:pt x="4" y="236"/>
                    </a:lnTo>
                    <a:lnTo>
                      <a:pt x="8" y="241"/>
                    </a:lnTo>
                    <a:lnTo>
                      <a:pt x="57" y="269"/>
                    </a:lnTo>
                    <a:lnTo>
                      <a:pt x="56" y="280"/>
                    </a:lnTo>
                    <a:lnTo>
                      <a:pt x="55" y="291"/>
                    </a:lnTo>
                    <a:lnTo>
                      <a:pt x="54" y="302"/>
                    </a:lnTo>
                    <a:lnTo>
                      <a:pt x="54" y="313"/>
                    </a:lnTo>
                    <a:lnTo>
                      <a:pt x="54" y="323"/>
                    </a:lnTo>
                    <a:lnTo>
                      <a:pt x="55" y="335"/>
                    </a:lnTo>
                    <a:lnTo>
                      <a:pt x="56" y="346"/>
                    </a:lnTo>
                    <a:lnTo>
                      <a:pt x="57" y="355"/>
                    </a:lnTo>
                    <a:lnTo>
                      <a:pt x="7" y="385"/>
                    </a:lnTo>
                    <a:lnTo>
                      <a:pt x="5" y="387"/>
                    </a:lnTo>
                    <a:lnTo>
                      <a:pt x="3" y="389"/>
                    </a:lnTo>
                    <a:lnTo>
                      <a:pt x="2" y="391"/>
                    </a:lnTo>
                    <a:lnTo>
                      <a:pt x="1" y="394"/>
                    </a:lnTo>
                    <a:lnTo>
                      <a:pt x="0" y="396"/>
                    </a:lnTo>
                    <a:lnTo>
                      <a:pt x="1" y="399"/>
                    </a:lnTo>
                    <a:lnTo>
                      <a:pt x="1" y="402"/>
                    </a:lnTo>
                    <a:lnTo>
                      <a:pt x="2" y="405"/>
                    </a:lnTo>
                    <a:lnTo>
                      <a:pt x="78" y="536"/>
                    </a:lnTo>
                    <a:lnTo>
                      <a:pt x="81" y="540"/>
                    </a:lnTo>
                    <a:lnTo>
                      <a:pt x="86" y="543"/>
                    </a:lnTo>
                    <a:lnTo>
                      <a:pt x="89" y="544"/>
                    </a:lnTo>
                    <a:lnTo>
                      <a:pt x="93" y="544"/>
                    </a:lnTo>
                    <a:lnTo>
                      <a:pt x="95" y="543"/>
                    </a:lnTo>
                    <a:lnTo>
                      <a:pt x="98" y="542"/>
                    </a:lnTo>
                    <a:lnTo>
                      <a:pt x="149" y="513"/>
                    </a:lnTo>
                    <a:lnTo>
                      <a:pt x="159" y="520"/>
                    </a:lnTo>
                    <a:lnTo>
                      <a:pt x="168" y="527"/>
                    </a:lnTo>
                    <a:lnTo>
                      <a:pt x="177" y="533"/>
                    </a:lnTo>
                    <a:lnTo>
                      <a:pt x="187" y="539"/>
                    </a:lnTo>
                    <a:lnTo>
                      <a:pt x="196" y="544"/>
                    </a:lnTo>
                    <a:lnTo>
                      <a:pt x="206" y="549"/>
                    </a:lnTo>
                    <a:lnTo>
                      <a:pt x="216" y="552"/>
                    </a:lnTo>
                    <a:lnTo>
                      <a:pt x="226" y="556"/>
                    </a:lnTo>
                    <a:lnTo>
                      <a:pt x="226" y="614"/>
                    </a:lnTo>
                    <a:lnTo>
                      <a:pt x="226" y="617"/>
                    </a:lnTo>
                    <a:lnTo>
                      <a:pt x="227" y="620"/>
                    </a:lnTo>
                    <a:lnTo>
                      <a:pt x="229" y="623"/>
                    </a:lnTo>
                    <a:lnTo>
                      <a:pt x="231" y="625"/>
                    </a:lnTo>
                    <a:lnTo>
                      <a:pt x="233" y="627"/>
                    </a:lnTo>
                    <a:lnTo>
                      <a:pt x="235" y="628"/>
                    </a:lnTo>
                    <a:lnTo>
                      <a:pt x="238" y="629"/>
                    </a:lnTo>
                    <a:lnTo>
                      <a:pt x="241" y="629"/>
                    </a:lnTo>
                    <a:lnTo>
                      <a:pt x="392" y="629"/>
                    </a:lnTo>
                    <a:lnTo>
                      <a:pt x="395" y="629"/>
                    </a:lnTo>
                    <a:lnTo>
                      <a:pt x="398" y="628"/>
                    </a:lnTo>
                    <a:lnTo>
                      <a:pt x="401" y="627"/>
                    </a:lnTo>
                    <a:lnTo>
                      <a:pt x="403" y="625"/>
                    </a:lnTo>
                    <a:lnTo>
                      <a:pt x="404" y="623"/>
                    </a:lnTo>
                    <a:lnTo>
                      <a:pt x="406" y="620"/>
                    </a:lnTo>
                    <a:lnTo>
                      <a:pt x="407" y="617"/>
                    </a:lnTo>
                    <a:lnTo>
                      <a:pt x="407" y="614"/>
                    </a:lnTo>
                    <a:lnTo>
                      <a:pt x="407" y="556"/>
                    </a:lnTo>
                    <a:lnTo>
                      <a:pt x="418" y="552"/>
                    </a:lnTo>
                    <a:lnTo>
                      <a:pt x="429" y="548"/>
                    </a:lnTo>
                    <a:lnTo>
                      <a:pt x="438" y="544"/>
                    </a:lnTo>
                    <a:lnTo>
                      <a:pt x="447" y="538"/>
                    </a:lnTo>
                    <a:lnTo>
                      <a:pt x="465" y="527"/>
                    </a:lnTo>
                    <a:lnTo>
                      <a:pt x="481" y="513"/>
                    </a:lnTo>
                    <a:lnTo>
                      <a:pt x="530" y="542"/>
                    </a:lnTo>
                    <a:lnTo>
                      <a:pt x="533" y="543"/>
                    </a:lnTo>
                    <a:lnTo>
                      <a:pt x="537" y="544"/>
                    </a:lnTo>
                    <a:lnTo>
                      <a:pt x="539" y="544"/>
                    </a:lnTo>
                    <a:lnTo>
                      <a:pt x="542" y="543"/>
                    </a:lnTo>
                    <a:lnTo>
                      <a:pt x="545" y="543"/>
                    </a:lnTo>
                    <a:lnTo>
                      <a:pt x="547" y="540"/>
                    </a:lnTo>
                    <a:lnTo>
                      <a:pt x="550" y="539"/>
                    </a:lnTo>
                    <a:lnTo>
                      <a:pt x="552" y="536"/>
                    </a:lnTo>
                    <a:lnTo>
                      <a:pt x="627" y="405"/>
                    </a:lnTo>
                    <a:lnTo>
                      <a:pt x="628" y="402"/>
                    </a:lnTo>
                    <a:lnTo>
                      <a:pt x="628" y="399"/>
                    </a:lnTo>
                    <a:lnTo>
                      <a:pt x="629" y="396"/>
                    </a:lnTo>
                    <a:lnTo>
                      <a:pt x="628" y="394"/>
                    </a:lnTo>
                    <a:lnTo>
                      <a:pt x="627" y="391"/>
                    </a:lnTo>
                    <a:lnTo>
                      <a:pt x="625" y="389"/>
                    </a:lnTo>
                    <a:lnTo>
                      <a:pt x="623" y="387"/>
                    </a:lnTo>
                    <a:lnTo>
                      <a:pt x="621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36" name="Forma Livre 4360">
                <a:extLst>
                  <a:ext uri="{FF2B5EF4-FFF2-40B4-BE49-F238E27FC236}">
                    <a16:creationId xmlns:a16="http://schemas.microsoft.com/office/drawing/2014/main" id="{E7A39C03-D9DA-4941-B98C-B8D0CD68F3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81925" y="1387475"/>
                <a:ext cx="115888" cy="117475"/>
              </a:xfrm>
              <a:custGeom>
                <a:avLst/>
                <a:gdLst>
                  <a:gd name="T0" fmla="*/ 160 w 362"/>
                  <a:gd name="T1" fmla="*/ 252 h 369"/>
                  <a:gd name="T2" fmla="*/ 135 w 362"/>
                  <a:gd name="T3" fmla="*/ 238 h 369"/>
                  <a:gd name="T4" fmla="*/ 118 w 362"/>
                  <a:gd name="T5" fmla="*/ 218 h 369"/>
                  <a:gd name="T6" fmla="*/ 109 w 362"/>
                  <a:gd name="T7" fmla="*/ 190 h 369"/>
                  <a:gd name="T8" fmla="*/ 113 w 362"/>
                  <a:gd name="T9" fmla="*/ 162 h 369"/>
                  <a:gd name="T10" fmla="*/ 125 w 362"/>
                  <a:gd name="T11" fmla="*/ 138 h 369"/>
                  <a:gd name="T12" fmla="*/ 147 w 362"/>
                  <a:gd name="T13" fmla="*/ 121 h 369"/>
                  <a:gd name="T14" fmla="*/ 174 w 362"/>
                  <a:gd name="T15" fmla="*/ 112 h 369"/>
                  <a:gd name="T16" fmla="*/ 202 w 362"/>
                  <a:gd name="T17" fmla="*/ 114 h 369"/>
                  <a:gd name="T18" fmla="*/ 226 w 362"/>
                  <a:gd name="T19" fmla="*/ 128 h 369"/>
                  <a:gd name="T20" fmla="*/ 244 w 362"/>
                  <a:gd name="T21" fmla="*/ 149 h 369"/>
                  <a:gd name="T22" fmla="*/ 252 w 362"/>
                  <a:gd name="T23" fmla="*/ 176 h 369"/>
                  <a:gd name="T24" fmla="*/ 250 w 362"/>
                  <a:gd name="T25" fmla="*/ 205 h 369"/>
                  <a:gd name="T26" fmla="*/ 236 w 362"/>
                  <a:gd name="T27" fmla="*/ 229 h 369"/>
                  <a:gd name="T28" fmla="*/ 215 w 362"/>
                  <a:gd name="T29" fmla="*/ 247 h 369"/>
                  <a:gd name="T30" fmla="*/ 189 w 362"/>
                  <a:gd name="T31" fmla="*/ 254 h 369"/>
                  <a:gd name="T32" fmla="*/ 328 w 362"/>
                  <a:gd name="T33" fmla="*/ 195 h 369"/>
                  <a:gd name="T34" fmla="*/ 354 w 362"/>
                  <a:gd name="T35" fmla="*/ 144 h 369"/>
                  <a:gd name="T36" fmla="*/ 361 w 362"/>
                  <a:gd name="T37" fmla="*/ 136 h 369"/>
                  <a:gd name="T38" fmla="*/ 360 w 362"/>
                  <a:gd name="T39" fmla="*/ 124 h 369"/>
                  <a:gd name="T40" fmla="*/ 316 w 362"/>
                  <a:gd name="T41" fmla="*/ 53 h 369"/>
                  <a:gd name="T42" fmla="*/ 304 w 362"/>
                  <a:gd name="T43" fmla="*/ 52 h 369"/>
                  <a:gd name="T44" fmla="*/ 256 w 362"/>
                  <a:gd name="T45" fmla="*/ 56 h 369"/>
                  <a:gd name="T46" fmla="*/ 236 w 362"/>
                  <a:gd name="T47" fmla="*/ 10 h 369"/>
                  <a:gd name="T48" fmla="*/ 229 w 362"/>
                  <a:gd name="T49" fmla="*/ 2 h 369"/>
                  <a:gd name="T50" fmla="*/ 146 w 362"/>
                  <a:gd name="T51" fmla="*/ 0 h 369"/>
                  <a:gd name="T52" fmla="*/ 135 w 362"/>
                  <a:gd name="T53" fmla="*/ 3 h 369"/>
                  <a:gd name="T54" fmla="*/ 131 w 362"/>
                  <a:gd name="T55" fmla="*/ 14 h 369"/>
                  <a:gd name="T56" fmla="*/ 99 w 362"/>
                  <a:gd name="T57" fmla="*/ 63 h 369"/>
                  <a:gd name="T58" fmla="*/ 55 w 362"/>
                  <a:gd name="T59" fmla="*/ 51 h 369"/>
                  <a:gd name="T60" fmla="*/ 44 w 362"/>
                  <a:gd name="T61" fmla="*/ 54 h 369"/>
                  <a:gd name="T62" fmla="*/ 1 w 362"/>
                  <a:gd name="T63" fmla="*/ 126 h 369"/>
                  <a:gd name="T64" fmla="*/ 2 w 362"/>
                  <a:gd name="T65" fmla="*/ 139 h 369"/>
                  <a:gd name="T66" fmla="*/ 36 w 362"/>
                  <a:gd name="T67" fmla="*/ 160 h 369"/>
                  <a:gd name="T68" fmla="*/ 36 w 362"/>
                  <a:gd name="T69" fmla="*/ 207 h 369"/>
                  <a:gd name="T70" fmla="*/ 1 w 362"/>
                  <a:gd name="T71" fmla="*/ 230 h 369"/>
                  <a:gd name="T72" fmla="*/ 1 w 362"/>
                  <a:gd name="T73" fmla="*/ 240 h 369"/>
                  <a:gd name="T74" fmla="*/ 44 w 362"/>
                  <a:gd name="T75" fmla="*/ 313 h 369"/>
                  <a:gd name="T76" fmla="*/ 60 w 362"/>
                  <a:gd name="T77" fmla="*/ 314 h 369"/>
                  <a:gd name="T78" fmla="*/ 120 w 362"/>
                  <a:gd name="T79" fmla="*/ 316 h 369"/>
                  <a:gd name="T80" fmla="*/ 132 w 362"/>
                  <a:gd name="T81" fmla="*/ 359 h 369"/>
                  <a:gd name="T82" fmla="*/ 140 w 362"/>
                  <a:gd name="T83" fmla="*/ 368 h 369"/>
                  <a:gd name="T84" fmla="*/ 225 w 362"/>
                  <a:gd name="T85" fmla="*/ 368 h 369"/>
                  <a:gd name="T86" fmla="*/ 233 w 362"/>
                  <a:gd name="T87" fmla="*/ 361 h 369"/>
                  <a:gd name="T88" fmla="*/ 237 w 362"/>
                  <a:gd name="T89" fmla="*/ 321 h 369"/>
                  <a:gd name="T90" fmla="*/ 274 w 362"/>
                  <a:gd name="T91" fmla="*/ 298 h 369"/>
                  <a:gd name="T92" fmla="*/ 310 w 362"/>
                  <a:gd name="T93" fmla="*/ 316 h 369"/>
                  <a:gd name="T94" fmla="*/ 360 w 362"/>
                  <a:gd name="T95" fmla="*/ 243 h 369"/>
                  <a:gd name="T96" fmla="*/ 362 w 362"/>
                  <a:gd name="T97" fmla="*/ 232 h 369"/>
                  <a:gd name="T98" fmla="*/ 354 w 362"/>
                  <a:gd name="T99" fmla="*/ 223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362" h="369">
                    <a:moveTo>
                      <a:pt x="181" y="255"/>
                    </a:moveTo>
                    <a:lnTo>
                      <a:pt x="174" y="254"/>
                    </a:lnTo>
                    <a:lnTo>
                      <a:pt x="166" y="253"/>
                    </a:lnTo>
                    <a:lnTo>
                      <a:pt x="160" y="252"/>
                    </a:lnTo>
                    <a:lnTo>
                      <a:pt x="153" y="249"/>
                    </a:lnTo>
                    <a:lnTo>
                      <a:pt x="147" y="247"/>
                    </a:lnTo>
                    <a:lnTo>
                      <a:pt x="141" y="243"/>
                    </a:lnTo>
                    <a:lnTo>
                      <a:pt x="135" y="238"/>
                    </a:lnTo>
                    <a:lnTo>
                      <a:pt x="131" y="234"/>
                    </a:lnTo>
                    <a:lnTo>
                      <a:pt x="125" y="229"/>
                    </a:lnTo>
                    <a:lnTo>
                      <a:pt x="122" y="223"/>
                    </a:lnTo>
                    <a:lnTo>
                      <a:pt x="118" y="218"/>
                    </a:lnTo>
                    <a:lnTo>
                      <a:pt x="115" y="212"/>
                    </a:lnTo>
                    <a:lnTo>
                      <a:pt x="113" y="205"/>
                    </a:lnTo>
                    <a:lnTo>
                      <a:pt x="110" y="198"/>
                    </a:lnTo>
                    <a:lnTo>
                      <a:pt x="109" y="190"/>
                    </a:lnTo>
                    <a:lnTo>
                      <a:pt x="109" y="183"/>
                    </a:lnTo>
                    <a:lnTo>
                      <a:pt x="109" y="176"/>
                    </a:lnTo>
                    <a:lnTo>
                      <a:pt x="110" y="169"/>
                    </a:lnTo>
                    <a:lnTo>
                      <a:pt x="113" y="162"/>
                    </a:lnTo>
                    <a:lnTo>
                      <a:pt x="115" y="156"/>
                    </a:lnTo>
                    <a:lnTo>
                      <a:pt x="118" y="149"/>
                    </a:lnTo>
                    <a:lnTo>
                      <a:pt x="122" y="143"/>
                    </a:lnTo>
                    <a:lnTo>
                      <a:pt x="125" y="138"/>
                    </a:lnTo>
                    <a:lnTo>
                      <a:pt x="131" y="132"/>
                    </a:lnTo>
                    <a:lnTo>
                      <a:pt x="135" y="128"/>
                    </a:lnTo>
                    <a:lnTo>
                      <a:pt x="141" y="124"/>
                    </a:lnTo>
                    <a:lnTo>
                      <a:pt x="147" y="121"/>
                    </a:lnTo>
                    <a:lnTo>
                      <a:pt x="153" y="117"/>
                    </a:lnTo>
                    <a:lnTo>
                      <a:pt x="160" y="114"/>
                    </a:lnTo>
                    <a:lnTo>
                      <a:pt x="166" y="113"/>
                    </a:lnTo>
                    <a:lnTo>
                      <a:pt x="174" y="112"/>
                    </a:lnTo>
                    <a:lnTo>
                      <a:pt x="181" y="111"/>
                    </a:lnTo>
                    <a:lnTo>
                      <a:pt x="189" y="112"/>
                    </a:lnTo>
                    <a:lnTo>
                      <a:pt x="195" y="113"/>
                    </a:lnTo>
                    <a:lnTo>
                      <a:pt x="202" y="114"/>
                    </a:lnTo>
                    <a:lnTo>
                      <a:pt x="209" y="117"/>
                    </a:lnTo>
                    <a:lnTo>
                      <a:pt x="215" y="121"/>
                    </a:lnTo>
                    <a:lnTo>
                      <a:pt x="221" y="124"/>
                    </a:lnTo>
                    <a:lnTo>
                      <a:pt x="226" y="128"/>
                    </a:lnTo>
                    <a:lnTo>
                      <a:pt x="231" y="132"/>
                    </a:lnTo>
                    <a:lnTo>
                      <a:pt x="236" y="138"/>
                    </a:lnTo>
                    <a:lnTo>
                      <a:pt x="240" y="143"/>
                    </a:lnTo>
                    <a:lnTo>
                      <a:pt x="244" y="149"/>
                    </a:lnTo>
                    <a:lnTo>
                      <a:pt x="247" y="156"/>
                    </a:lnTo>
                    <a:lnTo>
                      <a:pt x="250" y="162"/>
                    </a:lnTo>
                    <a:lnTo>
                      <a:pt x="251" y="169"/>
                    </a:lnTo>
                    <a:lnTo>
                      <a:pt x="252" y="176"/>
                    </a:lnTo>
                    <a:lnTo>
                      <a:pt x="253" y="183"/>
                    </a:lnTo>
                    <a:lnTo>
                      <a:pt x="252" y="190"/>
                    </a:lnTo>
                    <a:lnTo>
                      <a:pt x="251" y="198"/>
                    </a:lnTo>
                    <a:lnTo>
                      <a:pt x="250" y="205"/>
                    </a:lnTo>
                    <a:lnTo>
                      <a:pt x="247" y="212"/>
                    </a:lnTo>
                    <a:lnTo>
                      <a:pt x="244" y="218"/>
                    </a:lnTo>
                    <a:lnTo>
                      <a:pt x="240" y="223"/>
                    </a:lnTo>
                    <a:lnTo>
                      <a:pt x="236" y="229"/>
                    </a:lnTo>
                    <a:lnTo>
                      <a:pt x="231" y="234"/>
                    </a:lnTo>
                    <a:lnTo>
                      <a:pt x="226" y="238"/>
                    </a:lnTo>
                    <a:lnTo>
                      <a:pt x="221" y="243"/>
                    </a:lnTo>
                    <a:lnTo>
                      <a:pt x="215" y="247"/>
                    </a:lnTo>
                    <a:lnTo>
                      <a:pt x="209" y="249"/>
                    </a:lnTo>
                    <a:lnTo>
                      <a:pt x="202" y="252"/>
                    </a:lnTo>
                    <a:lnTo>
                      <a:pt x="195" y="253"/>
                    </a:lnTo>
                    <a:lnTo>
                      <a:pt x="189" y="254"/>
                    </a:lnTo>
                    <a:lnTo>
                      <a:pt x="181" y="255"/>
                    </a:lnTo>
                    <a:close/>
                    <a:moveTo>
                      <a:pt x="354" y="223"/>
                    </a:moveTo>
                    <a:lnTo>
                      <a:pt x="327" y="207"/>
                    </a:lnTo>
                    <a:lnTo>
                      <a:pt x="328" y="195"/>
                    </a:lnTo>
                    <a:lnTo>
                      <a:pt x="328" y="183"/>
                    </a:lnTo>
                    <a:lnTo>
                      <a:pt x="328" y="172"/>
                    </a:lnTo>
                    <a:lnTo>
                      <a:pt x="327" y="160"/>
                    </a:lnTo>
                    <a:lnTo>
                      <a:pt x="354" y="144"/>
                    </a:lnTo>
                    <a:lnTo>
                      <a:pt x="357" y="143"/>
                    </a:lnTo>
                    <a:lnTo>
                      <a:pt x="359" y="141"/>
                    </a:lnTo>
                    <a:lnTo>
                      <a:pt x="360" y="139"/>
                    </a:lnTo>
                    <a:lnTo>
                      <a:pt x="361" y="136"/>
                    </a:lnTo>
                    <a:lnTo>
                      <a:pt x="362" y="132"/>
                    </a:lnTo>
                    <a:lnTo>
                      <a:pt x="362" y="129"/>
                    </a:lnTo>
                    <a:lnTo>
                      <a:pt x="361" y="126"/>
                    </a:lnTo>
                    <a:lnTo>
                      <a:pt x="360" y="124"/>
                    </a:lnTo>
                    <a:lnTo>
                      <a:pt x="322" y="59"/>
                    </a:lnTo>
                    <a:lnTo>
                      <a:pt x="320" y="56"/>
                    </a:lnTo>
                    <a:lnTo>
                      <a:pt x="318" y="54"/>
                    </a:lnTo>
                    <a:lnTo>
                      <a:pt x="316" y="53"/>
                    </a:lnTo>
                    <a:lnTo>
                      <a:pt x="313" y="51"/>
                    </a:lnTo>
                    <a:lnTo>
                      <a:pt x="309" y="51"/>
                    </a:lnTo>
                    <a:lnTo>
                      <a:pt x="307" y="51"/>
                    </a:lnTo>
                    <a:lnTo>
                      <a:pt x="304" y="52"/>
                    </a:lnTo>
                    <a:lnTo>
                      <a:pt x="301" y="53"/>
                    </a:lnTo>
                    <a:lnTo>
                      <a:pt x="274" y="69"/>
                    </a:lnTo>
                    <a:lnTo>
                      <a:pt x="266" y="63"/>
                    </a:lnTo>
                    <a:lnTo>
                      <a:pt x="256" y="56"/>
                    </a:lnTo>
                    <a:lnTo>
                      <a:pt x="246" y="51"/>
                    </a:lnTo>
                    <a:lnTo>
                      <a:pt x="237" y="47"/>
                    </a:lnTo>
                    <a:lnTo>
                      <a:pt x="237" y="14"/>
                    </a:lnTo>
                    <a:lnTo>
                      <a:pt x="236" y="10"/>
                    </a:lnTo>
                    <a:lnTo>
                      <a:pt x="236" y="8"/>
                    </a:lnTo>
                    <a:lnTo>
                      <a:pt x="233" y="5"/>
                    </a:lnTo>
                    <a:lnTo>
                      <a:pt x="232" y="3"/>
                    </a:lnTo>
                    <a:lnTo>
                      <a:pt x="229" y="2"/>
                    </a:lnTo>
                    <a:lnTo>
                      <a:pt x="227" y="1"/>
                    </a:lnTo>
                    <a:lnTo>
                      <a:pt x="224" y="0"/>
                    </a:lnTo>
                    <a:lnTo>
                      <a:pt x="222" y="0"/>
                    </a:lnTo>
                    <a:lnTo>
                      <a:pt x="146" y="0"/>
                    </a:lnTo>
                    <a:lnTo>
                      <a:pt x="143" y="0"/>
                    </a:lnTo>
                    <a:lnTo>
                      <a:pt x="140" y="1"/>
                    </a:lnTo>
                    <a:lnTo>
                      <a:pt x="137" y="2"/>
                    </a:lnTo>
                    <a:lnTo>
                      <a:pt x="135" y="3"/>
                    </a:lnTo>
                    <a:lnTo>
                      <a:pt x="134" y="5"/>
                    </a:lnTo>
                    <a:lnTo>
                      <a:pt x="132" y="8"/>
                    </a:lnTo>
                    <a:lnTo>
                      <a:pt x="132" y="10"/>
                    </a:lnTo>
                    <a:lnTo>
                      <a:pt x="131" y="14"/>
                    </a:lnTo>
                    <a:lnTo>
                      <a:pt x="131" y="47"/>
                    </a:lnTo>
                    <a:lnTo>
                      <a:pt x="120" y="52"/>
                    </a:lnTo>
                    <a:lnTo>
                      <a:pt x="109" y="57"/>
                    </a:lnTo>
                    <a:lnTo>
                      <a:pt x="99" y="63"/>
                    </a:lnTo>
                    <a:lnTo>
                      <a:pt x="90" y="69"/>
                    </a:lnTo>
                    <a:lnTo>
                      <a:pt x="61" y="53"/>
                    </a:lnTo>
                    <a:lnTo>
                      <a:pt x="58" y="52"/>
                    </a:lnTo>
                    <a:lnTo>
                      <a:pt x="55" y="51"/>
                    </a:lnTo>
                    <a:lnTo>
                      <a:pt x="53" y="51"/>
                    </a:lnTo>
                    <a:lnTo>
                      <a:pt x="49" y="51"/>
                    </a:lnTo>
                    <a:lnTo>
                      <a:pt x="47" y="52"/>
                    </a:lnTo>
                    <a:lnTo>
                      <a:pt x="44" y="54"/>
                    </a:lnTo>
                    <a:lnTo>
                      <a:pt x="42" y="56"/>
                    </a:lnTo>
                    <a:lnTo>
                      <a:pt x="41" y="59"/>
                    </a:lnTo>
                    <a:lnTo>
                      <a:pt x="2" y="124"/>
                    </a:lnTo>
                    <a:lnTo>
                      <a:pt x="1" y="126"/>
                    </a:lnTo>
                    <a:lnTo>
                      <a:pt x="0" y="129"/>
                    </a:lnTo>
                    <a:lnTo>
                      <a:pt x="0" y="132"/>
                    </a:lnTo>
                    <a:lnTo>
                      <a:pt x="1" y="136"/>
                    </a:lnTo>
                    <a:lnTo>
                      <a:pt x="2" y="139"/>
                    </a:lnTo>
                    <a:lnTo>
                      <a:pt x="3" y="141"/>
                    </a:lnTo>
                    <a:lnTo>
                      <a:pt x="6" y="143"/>
                    </a:lnTo>
                    <a:lnTo>
                      <a:pt x="8" y="144"/>
                    </a:lnTo>
                    <a:lnTo>
                      <a:pt x="36" y="160"/>
                    </a:lnTo>
                    <a:lnTo>
                      <a:pt x="34" y="172"/>
                    </a:lnTo>
                    <a:lnTo>
                      <a:pt x="34" y="183"/>
                    </a:lnTo>
                    <a:lnTo>
                      <a:pt x="34" y="195"/>
                    </a:lnTo>
                    <a:lnTo>
                      <a:pt x="36" y="207"/>
                    </a:lnTo>
                    <a:lnTo>
                      <a:pt x="8" y="223"/>
                    </a:lnTo>
                    <a:lnTo>
                      <a:pt x="6" y="224"/>
                    </a:lnTo>
                    <a:lnTo>
                      <a:pt x="3" y="227"/>
                    </a:lnTo>
                    <a:lnTo>
                      <a:pt x="1" y="230"/>
                    </a:lnTo>
                    <a:lnTo>
                      <a:pt x="0" y="233"/>
                    </a:lnTo>
                    <a:lnTo>
                      <a:pt x="0" y="235"/>
                    </a:lnTo>
                    <a:lnTo>
                      <a:pt x="0" y="237"/>
                    </a:lnTo>
                    <a:lnTo>
                      <a:pt x="1" y="240"/>
                    </a:lnTo>
                    <a:lnTo>
                      <a:pt x="2" y="243"/>
                    </a:lnTo>
                    <a:lnTo>
                      <a:pt x="40" y="309"/>
                    </a:lnTo>
                    <a:lnTo>
                      <a:pt x="42" y="311"/>
                    </a:lnTo>
                    <a:lnTo>
                      <a:pt x="44" y="313"/>
                    </a:lnTo>
                    <a:lnTo>
                      <a:pt x="46" y="314"/>
                    </a:lnTo>
                    <a:lnTo>
                      <a:pt x="48" y="315"/>
                    </a:lnTo>
                    <a:lnTo>
                      <a:pt x="55" y="316"/>
                    </a:lnTo>
                    <a:lnTo>
                      <a:pt x="60" y="314"/>
                    </a:lnTo>
                    <a:lnTo>
                      <a:pt x="90" y="297"/>
                    </a:lnTo>
                    <a:lnTo>
                      <a:pt x="99" y="304"/>
                    </a:lnTo>
                    <a:lnTo>
                      <a:pt x="109" y="310"/>
                    </a:lnTo>
                    <a:lnTo>
                      <a:pt x="120" y="316"/>
                    </a:lnTo>
                    <a:lnTo>
                      <a:pt x="131" y="321"/>
                    </a:lnTo>
                    <a:lnTo>
                      <a:pt x="131" y="354"/>
                    </a:lnTo>
                    <a:lnTo>
                      <a:pt x="132" y="356"/>
                    </a:lnTo>
                    <a:lnTo>
                      <a:pt x="132" y="359"/>
                    </a:lnTo>
                    <a:lnTo>
                      <a:pt x="134" y="361"/>
                    </a:lnTo>
                    <a:lnTo>
                      <a:pt x="135" y="363"/>
                    </a:lnTo>
                    <a:lnTo>
                      <a:pt x="137" y="366"/>
                    </a:lnTo>
                    <a:lnTo>
                      <a:pt x="140" y="368"/>
                    </a:lnTo>
                    <a:lnTo>
                      <a:pt x="143" y="368"/>
                    </a:lnTo>
                    <a:lnTo>
                      <a:pt x="146" y="369"/>
                    </a:lnTo>
                    <a:lnTo>
                      <a:pt x="222" y="369"/>
                    </a:lnTo>
                    <a:lnTo>
                      <a:pt x="225" y="368"/>
                    </a:lnTo>
                    <a:lnTo>
                      <a:pt x="227" y="368"/>
                    </a:lnTo>
                    <a:lnTo>
                      <a:pt x="229" y="366"/>
                    </a:lnTo>
                    <a:lnTo>
                      <a:pt x="232" y="363"/>
                    </a:lnTo>
                    <a:lnTo>
                      <a:pt x="233" y="361"/>
                    </a:lnTo>
                    <a:lnTo>
                      <a:pt x="236" y="359"/>
                    </a:lnTo>
                    <a:lnTo>
                      <a:pt x="236" y="356"/>
                    </a:lnTo>
                    <a:lnTo>
                      <a:pt x="237" y="354"/>
                    </a:lnTo>
                    <a:lnTo>
                      <a:pt x="237" y="321"/>
                    </a:lnTo>
                    <a:lnTo>
                      <a:pt x="246" y="316"/>
                    </a:lnTo>
                    <a:lnTo>
                      <a:pt x="256" y="311"/>
                    </a:lnTo>
                    <a:lnTo>
                      <a:pt x="266" y="305"/>
                    </a:lnTo>
                    <a:lnTo>
                      <a:pt x="274" y="298"/>
                    </a:lnTo>
                    <a:lnTo>
                      <a:pt x="302" y="313"/>
                    </a:lnTo>
                    <a:lnTo>
                      <a:pt x="305" y="315"/>
                    </a:lnTo>
                    <a:lnTo>
                      <a:pt x="307" y="315"/>
                    </a:lnTo>
                    <a:lnTo>
                      <a:pt x="310" y="316"/>
                    </a:lnTo>
                    <a:lnTo>
                      <a:pt x="314" y="316"/>
                    </a:lnTo>
                    <a:lnTo>
                      <a:pt x="319" y="313"/>
                    </a:lnTo>
                    <a:lnTo>
                      <a:pt x="322" y="309"/>
                    </a:lnTo>
                    <a:lnTo>
                      <a:pt x="360" y="243"/>
                    </a:lnTo>
                    <a:lnTo>
                      <a:pt x="362" y="240"/>
                    </a:lnTo>
                    <a:lnTo>
                      <a:pt x="362" y="237"/>
                    </a:lnTo>
                    <a:lnTo>
                      <a:pt x="362" y="234"/>
                    </a:lnTo>
                    <a:lnTo>
                      <a:pt x="362" y="232"/>
                    </a:lnTo>
                    <a:lnTo>
                      <a:pt x="361" y="229"/>
                    </a:lnTo>
                    <a:lnTo>
                      <a:pt x="359" y="227"/>
                    </a:lnTo>
                    <a:lnTo>
                      <a:pt x="357" y="224"/>
                    </a:lnTo>
                    <a:lnTo>
                      <a:pt x="354" y="2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pt-BR" sz="12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37" name="Forma Livre 4346" descr="Ícone de gráfico de caixa e de bigode. ">
              <a:extLst>
                <a:ext uri="{FF2B5EF4-FFF2-40B4-BE49-F238E27FC236}">
                  <a16:creationId xmlns:a16="http://schemas.microsoft.com/office/drawing/2014/main" id="{BFED5568-8890-4AEE-83CF-FAC118D3E6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55524" y="2657380"/>
              <a:ext cx="274462" cy="274462"/>
            </a:xfrm>
            <a:custGeom>
              <a:avLst/>
              <a:gdLst>
                <a:gd name="T0" fmla="*/ 706 w 898"/>
                <a:gd name="T1" fmla="*/ 479 h 898"/>
                <a:gd name="T2" fmla="*/ 652 w 898"/>
                <a:gd name="T3" fmla="*/ 556 h 898"/>
                <a:gd name="T4" fmla="*/ 632 w 898"/>
                <a:gd name="T5" fmla="*/ 551 h 898"/>
                <a:gd name="T6" fmla="*/ 576 w 898"/>
                <a:gd name="T7" fmla="*/ 477 h 898"/>
                <a:gd name="T8" fmla="*/ 571 w 898"/>
                <a:gd name="T9" fmla="*/ 398 h 898"/>
                <a:gd name="T10" fmla="*/ 628 w 898"/>
                <a:gd name="T11" fmla="*/ 129 h 898"/>
                <a:gd name="T12" fmla="*/ 643 w 898"/>
                <a:gd name="T13" fmla="*/ 114 h 898"/>
                <a:gd name="T14" fmla="*/ 658 w 898"/>
                <a:gd name="T15" fmla="*/ 129 h 898"/>
                <a:gd name="T16" fmla="*/ 717 w 898"/>
                <a:gd name="T17" fmla="*/ 398 h 898"/>
                <a:gd name="T18" fmla="*/ 621 w 898"/>
                <a:gd name="T19" fmla="*/ 758 h 898"/>
                <a:gd name="T20" fmla="*/ 589 w 898"/>
                <a:gd name="T21" fmla="*/ 727 h 898"/>
                <a:gd name="T22" fmla="*/ 589 w 898"/>
                <a:gd name="T23" fmla="*/ 680 h 898"/>
                <a:gd name="T24" fmla="*/ 621 w 898"/>
                <a:gd name="T25" fmla="*/ 648 h 898"/>
                <a:gd name="T26" fmla="*/ 667 w 898"/>
                <a:gd name="T27" fmla="*/ 648 h 898"/>
                <a:gd name="T28" fmla="*/ 699 w 898"/>
                <a:gd name="T29" fmla="*/ 680 h 898"/>
                <a:gd name="T30" fmla="*/ 699 w 898"/>
                <a:gd name="T31" fmla="*/ 727 h 898"/>
                <a:gd name="T32" fmla="*/ 667 w 898"/>
                <a:gd name="T33" fmla="*/ 758 h 898"/>
                <a:gd name="T34" fmla="*/ 536 w 898"/>
                <a:gd name="T35" fmla="*/ 294 h 898"/>
                <a:gd name="T36" fmla="*/ 479 w 898"/>
                <a:gd name="T37" fmla="*/ 546 h 898"/>
                <a:gd name="T38" fmla="*/ 461 w 898"/>
                <a:gd name="T39" fmla="*/ 558 h 898"/>
                <a:gd name="T40" fmla="*/ 450 w 898"/>
                <a:gd name="T41" fmla="*/ 299 h 898"/>
                <a:gd name="T42" fmla="*/ 390 w 898"/>
                <a:gd name="T43" fmla="*/ 287 h 898"/>
                <a:gd name="T44" fmla="*/ 398 w 898"/>
                <a:gd name="T45" fmla="*/ 211 h 898"/>
                <a:gd name="T46" fmla="*/ 454 w 898"/>
                <a:gd name="T47" fmla="*/ 118 h 898"/>
                <a:gd name="T48" fmla="*/ 475 w 898"/>
                <a:gd name="T49" fmla="*/ 118 h 898"/>
                <a:gd name="T50" fmla="*/ 530 w 898"/>
                <a:gd name="T51" fmla="*/ 211 h 898"/>
                <a:gd name="T52" fmla="*/ 465 w 898"/>
                <a:gd name="T53" fmla="*/ 763 h 898"/>
                <a:gd name="T54" fmla="*/ 422 w 898"/>
                <a:gd name="T55" fmla="*/ 745 h 898"/>
                <a:gd name="T56" fmla="*/ 405 w 898"/>
                <a:gd name="T57" fmla="*/ 703 h 898"/>
                <a:gd name="T58" fmla="*/ 422 w 898"/>
                <a:gd name="T59" fmla="*/ 661 h 898"/>
                <a:gd name="T60" fmla="*/ 465 w 898"/>
                <a:gd name="T61" fmla="*/ 643 h 898"/>
                <a:gd name="T62" fmla="*/ 506 w 898"/>
                <a:gd name="T63" fmla="*/ 661 h 898"/>
                <a:gd name="T64" fmla="*/ 525 w 898"/>
                <a:gd name="T65" fmla="*/ 703 h 898"/>
                <a:gd name="T66" fmla="*/ 506 w 898"/>
                <a:gd name="T67" fmla="*/ 745 h 898"/>
                <a:gd name="T68" fmla="*/ 465 w 898"/>
                <a:gd name="T69" fmla="*/ 763 h 898"/>
                <a:gd name="T70" fmla="*/ 318 w 898"/>
                <a:gd name="T71" fmla="*/ 419 h 898"/>
                <a:gd name="T72" fmla="*/ 263 w 898"/>
                <a:gd name="T73" fmla="*/ 556 h 898"/>
                <a:gd name="T74" fmla="*/ 242 w 898"/>
                <a:gd name="T75" fmla="*/ 551 h 898"/>
                <a:gd name="T76" fmla="*/ 186 w 898"/>
                <a:gd name="T77" fmla="*/ 417 h 898"/>
                <a:gd name="T78" fmla="*/ 181 w 898"/>
                <a:gd name="T79" fmla="*/ 339 h 898"/>
                <a:gd name="T80" fmla="*/ 240 w 898"/>
                <a:gd name="T81" fmla="*/ 129 h 898"/>
                <a:gd name="T82" fmla="*/ 255 w 898"/>
                <a:gd name="T83" fmla="*/ 114 h 898"/>
                <a:gd name="T84" fmla="*/ 270 w 898"/>
                <a:gd name="T85" fmla="*/ 129 h 898"/>
                <a:gd name="T86" fmla="*/ 329 w 898"/>
                <a:gd name="T87" fmla="*/ 339 h 898"/>
                <a:gd name="T88" fmla="*/ 231 w 898"/>
                <a:gd name="T89" fmla="*/ 758 h 898"/>
                <a:gd name="T90" fmla="*/ 200 w 898"/>
                <a:gd name="T91" fmla="*/ 727 h 898"/>
                <a:gd name="T92" fmla="*/ 200 w 898"/>
                <a:gd name="T93" fmla="*/ 680 h 898"/>
                <a:gd name="T94" fmla="*/ 231 w 898"/>
                <a:gd name="T95" fmla="*/ 648 h 898"/>
                <a:gd name="T96" fmla="*/ 278 w 898"/>
                <a:gd name="T97" fmla="*/ 648 h 898"/>
                <a:gd name="T98" fmla="*/ 311 w 898"/>
                <a:gd name="T99" fmla="*/ 680 h 898"/>
                <a:gd name="T100" fmla="*/ 311 w 898"/>
                <a:gd name="T101" fmla="*/ 727 h 898"/>
                <a:gd name="T102" fmla="*/ 278 w 898"/>
                <a:gd name="T103" fmla="*/ 758 h 898"/>
                <a:gd name="T104" fmla="*/ 10 w 898"/>
                <a:gd name="T105" fmla="*/ 2 h 898"/>
                <a:gd name="T106" fmla="*/ 1 w 898"/>
                <a:gd name="T107" fmla="*/ 886 h 898"/>
                <a:gd name="T108" fmla="*/ 883 w 898"/>
                <a:gd name="T109" fmla="*/ 898 h 898"/>
                <a:gd name="T110" fmla="*/ 898 w 898"/>
                <a:gd name="T111" fmla="*/ 883 h 898"/>
                <a:gd name="T112" fmla="*/ 886 w 898"/>
                <a:gd name="T113" fmla="*/ 0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98" h="898">
                  <a:moveTo>
                    <a:pt x="718" y="464"/>
                  </a:moveTo>
                  <a:lnTo>
                    <a:pt x="718" y="467"/>
                  </a:lnTo>
                  <a:lnTo>
                    <a:pt x="717" y="470"/>
                  </a:lnTo>
                  <a:lnTo>
                    <a:pt x="716" y="472"/>
                  </a:lnTo>
                  <a:lnTo>
                    <a:pt x="714" y="474"/>
                  </a:lnTo>
                  <a:lnTo>
                    <a:pt x="712" y="477"/>
                  </a:lnTo>
                  <a:lnTo>
                    <a:pt x="710" y="478"/>
                  </a:lnTo>
                  <a:lnTo>
                    <a:pt x="706" y="479"/>
                  </a:lnTo>
                  <a:lnTo>
                    <a:pt x="703" y="479"/>
                  </a:lnTo>
                  <a:lnTo>
                    <a:pt x="658" y="479"/>
                  </a:lnTo>
                  <a:lnTo>
                    <a:pt x="658" y="543"/>
                  </a:lnTo>
                  <a:lnTo>
                    <a:pt x="658" y="546"/>
                  </a:lnTo>
                  <a:lnTo>
                    <a:pt x="657" y="549"/>
                  </a:lnTo>
                  <a:lnTo>
                    <a:pt x="656" y="551"/>
                  </a:lnTo>
                  <a:lnTo>
                    <a:pt x="654" y="554"/>
                  </a:lnTo>
                  <a:lnTo>
                    <a:pt x="652" y="556"/>
                  </a:lnTo>
                  <a:lnTo>
                    <a:pt x="650" y="557"/>
                  </a:lnTo>
                  <a:lnTo>
                    <a:pt x="647" y="558"/>
                  </a:lnTo>
                  <a:lnTo>
                    <a:pt x="643" y="558"/>
                  </a:lnTo>
                  <a:lnTo>
                    <a:pt x="641" y="558"/>
                  </a:lnTo>
                  <a:lnTo>
                    <a:pt x="638" y="557"/>
                  </a:lnTo>
                  <a:lnTo>
                    <a:pt x="636" y="556"/>
                  </a:lnTo>
                  <a:lnTo>
                    <a:pt x="634" y="554"/>
                  </a:lnTo>
                  <a:lnTo>
                    <a:pt x="632" y="551"/>
                  </a:lnTo>
                  <a:lnTo>
                    <a:pt x="631" y="549"/>
                  </a:lnTo>
                  <a:lnTo>
                    <a:pt x="629" y="546"/>
                  </a:lnTo>
                  <a:lnTo>
                    <a:pt x="628" y="543"/>
                  </a:lnTo>
                  <a:lnTo>
                    <a:pt x="628" y="479"/>
                  </a:lnTo>
                  <a:lnTo>
                    <a:pt x="583" y="479"/>
                  </a:lnTo>
                  <a:lnTo>
                    <a:pt x="581" y="479"/>
                  </a:lnTo>
                  <a:lnTo>
                    <a:pt x="578" y="478"/>
                  </a:lnTo>
                  <a:lnTo>
                    <a:pt x="576" y="477"/>
                  </a:lnTo>
                  <a:lnTo>
                    <a:pt x="574" y="474"/>
                  </a:lnTo>
                  <a:lnTo>
                    <a:pt x="572" y="472"/>
                  </a:lnTo>
                  <a:lnTo>
                    <a:pt x="571" y="470"/>
                  </a:lnTo>
                  <a:lnTo>
                    <a:pt x="570" y="467"/>
                  </a:lnTo>
                  <a:lnTo>
                    <a:pt x="570" y="464"/>
                  </a:lnTo>
                  <a:lnTo>
                    <a:pt x="570" y="404"/>
                  </a:lnTo>
                  <a:lnTo>
                    <a:pt x="570" y="402"/>
                  </a:lnTo>
                  <a:lnTo>
                    <a:pt x="571" y="398"/>
                  </a:lnTo>
                  <a:lnTo>
                    <a:pt x="572" y="396"/>
                  </a:lnTo>
                  <a:lnTo>
                    <a:pt x="574" y="394"/>
                  </a:lnTo>
                  <a:lnTo>
                    <a:pt x="576" y="392"/>
                  </a:lnTo>
                  <a:lnTo>
                    <a:pt x="578" y="391"/>
                  </a:lnTo>
                  <a:lnTo>
                    <a:pt x="581" y="390"/>
                  </a:lnTo>
                  <a:lnTo>
                    <a:pt x="583" y="389"/>
                  </a:lnTo>
                  <a:lnTo>
                    <a:pt x="628" y="389"/>
                  </a:lnTo>
                  <a:lnTo>
                    <a:pt x="628" y="129"/>
                  </a:lnTo>
                  <a:lnTo>
                    <a:pt x="629" y="126"/>
                  </a:lnTo>
                  <a:lnTo>
                    <a:pt x="631" y="123"/>
                  </a:lnTo>
                  <a:lnTo>
                    <a:pt x="632" y="121"/>
                  </a:lnTo>
                  <a:lnTo>
                    <a:pt x="634" y="118"/>
                  </a:lnTo>
                  <a:lnTo>
                    <a:pt x="636" y="117"/>
                  </a:lnTo>
                  <a:lnTo>
                    <a:pt x="638" y="115"/>
                  </a:lnTo>
                  <a:lnTo>
                    <a:pt x="641" y="114"/>
                  </a:lnTo>
                  <a:lnTo>
                    <a:pt x="643" y="114"/>
                  </a:lnTo>
                  <a:lnTo>
                    <a:pt x="647" y="114"/>
                  </a:lnTo>
                  <a:lnTo>
                    <a:pt x="650" y="115"/>
                  </a:lnTo>
                  <a:lnTo>
                    <a:pt x="652" y="117"/>
                  </a:lnTo>
                  <a:lnTo>
                    <a:pt x="654" y="118"/>
                  </a:lnTo>
                  <a:lnTo>
                    <a:pt x="656" y="121"/>
                  </a:lnTo>
                  <a:lnTo>
                    <a:pt x="657" y="123"/>
                  </a:lnTo>
                  <a:lnTo>
                    <a:pt x="658" y="127"/>
                  </a:lnTo>
                  <a:lnTo>
                    <a:pt x="658" y="129"/>
                  </a:lnTo>
                  <a:lnTo>
                    <a:pt x="658" y="389"/>
                  </a:lnTo>
                  <a:lnTo>
                    <a:pt x="703" y="389"/>
                  </a:lnTo>
                  <a:lnTo>
                    <a:pt x="706" y="390"/>
                  </a:lnTo>
                  <a:lnTo>
                    <a:pt x="710" y="391"/>
                  </a:lnTo>
                  <a:lnTo>
                    <a:pt x="712" y="392"/>
                  </a:lnTo>
                  <a:lnTo>
                    <a:pt x="714" y="394"/>
                  </a:lnTo>
                  <a:lnTo>
                    <a:pt x="716" y="396"/>
                  </a:lnTo>
                  <a:lnTo>
                    <a:pt x="717" y="398"/>
                  </a:lnTo>
                  <a:lnTo>
                    <a:pt x="718" y="402"/>
                  </a:lnTo>
                  <a:lnTo>
                    <a:pt x="718" y="404"/>
                  </a:lnTo>
                  <a:lnTo>
                    <a:pt x="718" y="464"/>
                  </a:lnTo>
                  <a:close/>
                  <a:moveTo>
                    <a:pt x="643" y="763"/>
                  </a:moveTo>
                  <a:lnTo>
                    <a:pt x="638" y="762"/>
                  </a:lnTo>
                  <a:lnTo>
                    <a:pt x="632" y="762"/>
                  </a:lnTo>
                  <a:lnTo>
                    <a:pt x="626" y="760"/>
                  </a:lnTo>
                  <a:lnTo>
                    <a:pt x="621" y="758"/>
                  </a:lnTo>
                  <a:lnTo>
                    <a:pt x="616" y="756"/>
                  </a:lnTo>
                  <a:lnTo>
                    <a:pt x="610" y="753"/>
                  </a:lnTo>
                  <a:lnTo>
                    <a:pt x="606" y="749"/>
                  </a:lnTo>
                  <a:lnTo>
                    <a:pt x="602" y="745"/>
                  </a:lnTo>
                  <a:lnTo>
                    <a:pt x="597" y="741"/>
                  </a:lnTo>
                  <a:lnTo>
                    <a:pt x="594" y="737"/>
                  </a:lnTo>
                  <a:lnTo>
                    <a:pt x="591" y="731"/>
                  </a:lnTo>
                  <a:lnTo>
                    <a:pt x="589" y="727"/>
                  </a:lnTo>
                  <a:lnTo>
                    <a:pt x="587" y="720"/>
                  </a:lnTo>
                  <a:lnTo>
                    <a:pt x="586" y="715"/>
                  </a:lnTo>
                  <a:lnTo>
                    <a:pt x="584" y="710"/>
                  </a:lnTo>
                  <a:lnTo>
                    <a:pt x="583" y="703"/>
                  </a:lnTo>
                  <a:lnTo>
                    <a:pt x="584" y="697"/>
                  </a:lnTo>
                  <a:lnTo>
                    <a:pt x="586" y="692"/>
                  </a:lnTo>
                  <a:lnTo>
                    <a:pt x="587" y="685"/>
                  </a:lnTo>
                  <a:lnTo>
                    <a:pt x="589" y="680"/>
                  </a:lnTo>
                  <a:lnTo>
                    <a:pt x="591" y="674"/>
                  </a:lnTo>
                  <a:lnTo>
                    <a:pt x="594" y="670"/>
                  </a:lnTo>
                  <a:lnTo>
                    <a:pt x="597" y="665"/>
                  </a:lnTo>
                  <a:lnTo>
                    <a:pt x="602" y="661"/>
                  </a:lnTo>
                  <a:lnTo>
                    <a:pt x="606" y="657"/>
                  </a:lnTo>
                  <a:lnTo>
                    <a:pt x="610" y="653"/>
                  </a:lnTo>
                  <a:lnTo>
                    <a:pt x="616" y="651"/>
                  </a:lnTo>
                  <a:lnTo>
                    <a:pt x="621" y="648"/>
                  </a:lnTo>
                  <a:lnTo>
                    <a:pt x="626" y="646"/>
                  </a:lnTo>
                  <a:lnTo>
                    <a:pt x="632" y="645"/>
                  </a:lnTo>
                  <a:lnTo>
                    <a:pt x="638" y="643"/>
                  </a:lnTo>
                  <a:lnTo>
                    <a:pt x="643" y="643"/>
                  </a:lnTo>
                  <a:lnTo>
                    <a:pt x="650" y="643"/>
                  </a:lnTo>
                  <a:lnTo>
                    <a:pt x="656" y="645"/>
                  </a:lnTo>
                  <a:lnTo>
                    <a:pt x="662" y="646"/>
                  </a:lnTo>
                  <a:lnTo>
                    <a:pt x="667" y="648"/>
                  </a:lnTo>
                  <a:lnTo>
                    <a:pt x="672" y="651"/>
                  </a:lnTo>
                  <a:lnTo>
                    <a:pt x="678" y="653"/>
                  </a:lnTo>
                  <a:lnTo>
                    <a:pt x="682" y="657"/>
                  </a:lnTo>
                  <a:lnTo>
                    <a:pt x="686" y="661"/>
                  </a:lnTo>
                  <a:lnTo>
                    <a:pt x="690" y="665"/>
                  </a:lnTo>
                  <a:lnTo>
                    <a:pt x="694" y="670"/>
                  </a:lnTo>
                  <a:lnTo>
                    <a:pt x="697" y="674"/>
                  </a:lnTo>
                  <a:lnTo>
                    <a:pt x="699" y="680"/>
                  </a:lnTo>
                  <a:lnTo>
                    <a:pt x="701" y="685"/>
                  </a:lnTo>
                  <a:lnTo>
                    <a:pt x="702" y="692"/>
                  </a:lnTo>
                  <a:lnTo>
                    <a:pt x="703" y="697"/>
                  </a:lnTo>
                  <a:lnTo>
                    <a:pt x="703" y="703"/>
                  </a:lnTo>
                  <a:lnTo>
                    <a:pt x="703" y="710"/>
                  </a:lnTo>
                  <a:lnTo>
                    <a:pt x="702" y="715"/>
                  </a:lnTo>
                  <a:lnTo>
                    <a:pt x="701" y="720"/>
                  </a:lnTo>
                  <a:lnTo>
                    <a:pt x="699" y="727"/>
                  </a:lnTo>
                  <a:lnTo>
                    <a:pt x="697" y="731"/>
                  </a:lnTo>
                  <a:lnTo>
                    <a:pt x="694" y="737"/>
                  </a:lnTo>
                  <a:lnTo>
                    <a:pt x="690" y="741"/>
                  </a:lnTo>
                  <a:lnTo>
                    <a:pt x="686" y="745"/>
                  </a:lnTo>
                  <a:lnTo>
                    <a:pt x="682" y="749"/>
                  </a:lnTo>
                  <a:lnTo>
                    <a:pt x="678" y="753"/>
                  </a:lnTo>
                  <a:lnTo>
                    <a:pt x="672" y="756"/>
                  </a:lnTo>
                  <a:lnTo>
                    <a:pt x="667" y="758"/>
                  </a:lnTo>
                  <a:lnTo>
                    <a:pt x="662" y="760"/>
                  </a:lnTo>
                  <a:lnTo>
                    <a:pt x="656" y="762"/>
                  </a:lnTo>
                  <a:lnTo>
                    <a:pt x="650" y="762"/>
                  </a:lnTo>
                  <a:lnTo>
                    <a:pt x="643" y="763"/>
                  </a:lnTo>
                  <a:close/>
                  <a:moveTo>
                    <a:pt x="540" y="284"/>
                  </a:moveTo>
                  <a:lnTo>
                    <a:pt x="538" y="287"/>
                  </a:lnTo>
                  <a:lnTo>
                    <a:pt x="537" y="290"/>
                  </a:lnTo>
                  <a:lnTo>
                    <a:pt x="536" y="294"/>
                  </a:lnTo>
                  <a:lnTo>
                    <a:pt x="534" y="296"/>
                  </a:lnTo>
                  <a:lnTo>
                    <a:pt x="532" y="297"/>
                  </a:lnTo>
                  <a:lnTo>
                    <a:pt x="530" y="298"/>
                  </a:lnTo>
                  <a:lnTo>
                    <a:pt x="527" y="299"/>
                  </a:lnTo>
                  <a:lnTo>
                    <a:pt x="525" y="299"/>
                  </a:lnTo>
                  <a:lnTo>
                    <a:pt x="480" y="299"/>
                  </a:lnTo>
                  <a:lnTo>
                    <a:pt x="480" y="543"/>
                  </a:lnTo>
                  <a:lnTo>
                    <a:pt x="479" y="546"/>
                  </a:lnTo>
                  <a:lnTo>
                    <a:pt x="479" y="549"/>
                  </a:lnTo>
                  <a:lnTo>
                    <a:pt x="476" y="551"/>
                  </a:lnTo>
                  <a:lnTo>
                    <a:pt x="475" y="554"/>
                  </a:lnTo>
                  <a:lnTo>
                    <a:pt x="472" y="556"/>
                  </a:lnTo>
                  <a:lnTo>
                    <a:pt x="470" y="557"/>
                  </a:lnTo>
                  <a:lnTo>
                    <a:pt x="467" y="558"/>
                  </a:lnTo>
                  <a:lnTo>
                    <a:pt x="465" y="558"/>
                  </a:lnTo>
                  <a:lnTo>
                    <a:pt x="461" y="558"/>
                  </a:lnTo>
                  <a:lnTo>
                    <a:pt x="458" y="557"/>
                  </a:lnTo>
                  <a:lnTo>
                    <a:pt x="456" y="556"/>
                  </a:lnTo>
                  <a:lnTo>
                    <a:pt x="454" y="554"/>
                  </a:lnTo>
                  <a:lnTo>
                    <a:pt x="452" y="551"/>
                  </a:lnTo>
                  <a:lnTo>
                    <a:pt x="451" y="549"/>
                  </a:lnTo>
                  <a:lnTo>
                    <a:pt x="450" y="546"/>
                  </a:lnTo>
                  <a:lnTo>
                    <a:pt x="450" y="543"/>
                  </a:lnTo>
                  <a:lnTo>
                    <a:pt x="450" y="299"/>
                  </a:lnTo>
                  <a:lnTo>
                    <a:pt x="405" y="299"/>
                  </a:lnTo>
                  <a:lnTo>
                    <a:pt x="402" y="299"/>
                  </a:lnTo>
                  <a:lnTo>
                    <a:pt x="398" y="298"/>
                  </a:lnTo>
                  <a:lnTo>
                    <a:pt x="396" y="297"/>
                  </a:lnTo>
                  <a:lnTo>
                    <a:pt x="394" y="296"/>
                  </a:lnTo>
                  <a:lnTo>
                    <a:pt x="392" y="294"/>
                  </a:lnTo>
                  <a:lnTo>
                    <a:pt x="391" y="290"/>
                  </a:lnTo>
                  <a:lnTo>
                    <a:pt x="390" y="287"/>
                  </a:lnTo>
                  <a:lnTo>
                    <a:pt x="390" y="284"/>
                  </a:lnTo>
                  <a:lnTo>
                    <a:pt x="390" y="225"/>
                  </a:lnTo>
                  <a:lnTo>
                    <a:pt x="390" y="222"/>
                  </a:lnTo>
                  <a:lnTo>
                    <a:pt x="391" y="219"/>
                  </a:lnTo>
                  <a:lnTo>
                    <a:pt x="392" y="217"/>
                  </a:lnTo>
                  <a:lnTo>
                    <a:pt x="394" y="214"/>
                  </a:lnTo>
                  <a:lnTo>
                    <a:pt x="396" y="212"/>
                  </a:lnTo>
                  <a:lnTo>
                    <a:pt x="398" y="211"/>
                  </a:lnTo>
                  <a:lnTo>
                    <a:pt x="402" y="210"/>
                  </a:lnTo>
                  <a:lnTo>
                    <a:pt x="405" y="210"/>
                  </a:lnTo>
                  <a:lnTo>
                    <a:pt x="450" y="210"/>
                  </a:lnTo>
                  <a:lnTo>
                    <a:pt x="450" y="129"/>
                  </a:lnTo>
                  <a:lnTo>
                    <a:pt x="450" y="126"/>
                  </a:lnTo>
                  <a:lnTo>
                    <a:pt x="451" y="123"/>
                  </a:lnTo>
                  <a:lnTo>
                    <a:pt x="452" y="121"/>
                  </a:lnTo>
                  <a:lnTo>
                    <a:pt x="454" y="118"/>
                  </a:lnTo>
                  <a:lnTo>
                    <a:pt x="456" y="117"/>
                  </a:lnTo>
                  <a:lnTo>
                    <a:pt x="458" y="115"/>
                  </a:lnTo>
                  <a:lnTo>
                    <a:pt x="461" y="114"/>
                  </a:lnTo>
                  <a:lnTo>
                    <a:pt x="465" y="114"/>
                  </a:lnTo>
                  <a:lnTo>
                    <a:pt x="467" y="114"/>
                  </a:lnTo>
                  <a:lnTo>
                    <a:pt x="470" y="115"/>
                  </a:lnTo>
                  <a:lnTo>
                    <a:pt x="472" y="117"/>
                  </a:lnTo>
                  <a:lnTo>
                    <a:pt x="475" y="118"/>
                  </a:lnTo>
                  <a:lnTo>
                    <a:pt x="476" y="121"/>
                  </a:lnTo>
                  <a:lnTo>
                    <a:pt x="479" y="123"/>
                  </a:lnTo>
                  <a:lnTo>
                    <a:pt x="479" y="127"/>
                  </a:lnTo>
                  <a:lnTo>
                    <a:pt x="480" y="129"/>
                  </a:lnTo>
                  <a:lnTo>
                    <a:pt x="480" y="210"/>
                  </a:lnTo>
                  <a:lnTo>
                    <a:pt x="525" y="210"/>
                  </a:lnTo>
                  <a:lnTo>
                    <a:pt x="527" y="210"/>
                  </a:lnTo>
                  <a:lnTo>
                    <a:pt x="530" y="211"/>
                  </a:lnTo>
                  <a:lnTo>
                    <a:pt x="532" y="212"/>
                  </a:lnTo>
                  <a:lnTo>
                    <a:pt x="534" y="214"/>
                  </a:lnTo>
                  <a:lnTo>
                    <a:pt x="536" y="217"/>
                  </a:lnTo>
                  <a:lnTo>
                    <a:pt x="537" y="219"/>
                  </a:lnTo>
                  <a:lnTo>
                    <a:pt x="538" y="222"/>
                  </a:lnTo>
                  <a:lnTo>
                    <a:pt x="540" y="225"/>
                  </a:lnTo>
                  <a:lnTo>
                    <a:pt x="540" y="284"/>
                  </a:lnTo>
                  <a:close/>
                  <a:moveTo>
                    <a:pt x="465" y="763"/>
                  </a:moveTo>
                  <a:lnTo>
                    <a:pt x="458" y="762"/>
                  </a:lnTo>
                  <a:lnTo>
                    <a:pt x="452" y="762"/>
                  </a:lnTo>
                  <a:lnTo>
                    <a:pt x="446" y="760"/>
                  </a:lnTo>
                  <a:lnTo>
                    <a:pt x="441" y="758"/>
                  </a:lnTo>
                  <a:lnTo>
                    <a:pt x="436" y="756"/>
                  </a:lnTo>
                  <a:lnTo>
                    <a:pt x="430" y="753"/>
                  </a:lnTo>
                  <a:lnTo>
                    <a:pt x="426" y="749"/>
                  </a:lnTo>
                  <a:lnTo>
                    <a:pt x="422" y="745"/>
                  </a:lnTo>
                  <a:lnTo>
                    <a:pt x="419" y="741"/>
                  </a:lnTo>
                  <a:lnTo>
                    <a:pt x="414" y="737"/>
                  </a:lnTo>
                  <a:lnTo>
                    <a:pt x="412" y="731"/>
                  </a:lnTo>
                  <a:lnTo>
                    <a:pt x="409" y="727"/>
                  </a:lnTo>
                  <a:lnTo>
                    <a:pt x="407" y="720"/>
                  </a:lnTo>
                  <a:lnTo>
                    <a:pt x="406" y="715"/>
                  </a:lnTo>
                  <a:lnTo>
                    <a:pt x="405" y="710"/>
                  </a:lnTo>
                  <a:lnTo>
                    <a:pt x="405" y="703"/>
                  </a:lnTo>
                  <a:lnTo>
                    <a:pt x="405" y="697"/>
                  </a:lnTo>
                  <a:lnTo>
                    <a:pt x="406" y="692"/>
                  </a:lnTo>
                  <a:lnTo>
                    <a:pt x="407" y="685"/>
                  </a:lnTo>
                  <a:lnTo>
                    <a:pt x="409" y="680"/>
                  </a:lnTo>
                  <a:lnTo>
                    <a:pt x="412" y="674"/>
                  </a:lnTo>
                  <a:lnTo>
                    <a:pt x="414" y="670"/>
                  </a:lnTo>
                  <a:lnTo>
                    <a:pt x="419" y="665"/>
                  </a:lnTo>
                  <a:lnTo>
                    <a:pt x="422" y="661"/>
                  </a:lnTo>
                  <a:lnTo>
                    <a:pt x="426" y="657"/>
                  </a:lnTo>
                  <a:lnTo>
                    <a:pt x="430" y="653"/>
                  </a:lnTo>
                  <a:lnTo>
                    <a:pt x="436" y="651"/>
                  </a:lnTo>
                  <a:lnTo>
                    <a:pt x="441" y="648"/>
                  </a:lnTo>
                  <a:lnTo>
                    <a:pt x="446" y="646"/>
                  </a:lnTo>
                  <a:lnTo>
                    <a:pt x="452" y="645"/>
                  </a:lnTo>
                  <a:lnTo>
                    <a:pt x="458" y="643"/>
                  </a:lnTo>
                  <a:lnTo>
                    <a:pt x="465" y="643"/>
                  </a:lnTo>
                  <a:lnTo>
                    <a:pt x="470" y="643"/>
                  </a:lnTo>
                  <a:lnTo>
                    <a:pt x="476" y="645"/>
                  </a:lnTo>
                  <a:lnTo>
                    <a:pt x="482" y="646"/>
                  </a:lnTo>
                  <a:lnTo>
                    <a:pt x="487" y="648"/>
                  </a:lnTo>
                  <a:lnTo>
                    <a:pt x="492" y="651"/>
                  </a:lnTo>
                  <a:lnTo>
                    <a:pt x="498" y="653"/>
                  </a:lnTo>
                  <a:lnTo>
                    <a:pt x="502" y="657"/>
                  </a:lnTo>
                  <a:lnTo>
                    <a:pt x="506" y="661"/>
                  </a:lnTo>
                  <a:lnTo>
                    <a:pt x="511" y="665"/>
                  </a:lnTo>
                  <a:lnTo>
                    <a:pt x="514" y="670"/>
                  </a:lnTo>
                  <a:lnTo>
                    <a:pt x="517" y="674"/>
                  </a:lnTo>
                  <a:lnTo>
                    <a:pt x="519" y="680"/>
                  </a:lnTo>
                  <a:lnTo>
                    <a:pt x="521" y="685"/>
                  </a:lnTo>
                  <a:lnTo>
                    <a:pt x="522" y="692"/>
                  </a:lnTo>
                  <a:lnTo>
                    <a:pt x="524" y="697"/>
                  </a:lnTo>
                  <a:lnTo>
                    <a:pt x="525" y="703"/>
                  </a:lnTo>
                  <a:lnTo>
                    <a:pt x="524" y="710"/>
                  </a:lnTo>
                  <a:lnTo>
                    <a:pt x="522" y="715"/>
                  </a:lnTo>
                  <a:lnTo>
                    <a:pt x="521" y="720"/>
                  </a:lnTo>
                  <a:lnTo>
                    <a:pt x="519" y="727"/>
                  </a:lnTo>
                  <a:lnTo>
                    <a:pt x="517" y="731"/>
                  </a:lnTo>
                  <a:lnTo>
                    <a:pt x="514" y="737"/>
                  </a:lnTo>
                  <a:lnTo>
                    <a:pt x="511" y="741"/>
                  </a:lnTo>
                  <a:lnTo>
                    <a:pt x="506" y="745"/>
                  </a:lnTo>
                  <a:lnTo>
                    <a:pt x="502" y="749"/>
                  </a:lnTo>
                  <a:lnTo>
                    <a:pt x="498" y="753"/>
                  </a:lnTo>
                  <a:lnTo>
                    <a:pt x="492" y="756"/>
                  </a:lnTo>
                  <a:lnTo>
                    <a:pt x="487" y="758"/>
                  </a:lnTo>
                  <a:lnTo>
                    <a:pt x="482" y="760"/>
                  </a:lnTo>
                  <a:lnTo>
                    <a:pt x="476" y="762"/>
                  </a:lnTo>
                  <a:lnTo>
                    <a:pt x="470" y="762"/>
                  </a:lnTo>
                  <a:lnTo>
                    <a:pt x="465" y="763"/>
                  </a:lnTo>
                  <a:close/>
                  <a:moveTo>
                    <a:pt x="330" y="404"/>
                  </a:moveTo>
                  <a:lnTo>
                    <a:pt x="330" y="407"/>
                  </a:lnTo>
                  <a:lnTo>
                    <a:pt x="329" y="410"/>
                  </a:lnTo>
                  <a:lnTo>
                    <a:pt x="328" y="412"/>
                  </a:lnTo>
                  <a:lnTo>
                    <a:pt x="326" y="414"/>
                  </a:lnTo>
                  <a:lnTo>
                    <a:pt x="323" y="417"/>
                  </a:lnTo>
                  <a:lnTo>
                    <a:pt x="320" y="418"/>
                  </a:lnTo>
                  <a:lnTo>
                    <a:pt x="318" y="419"/>
                  </a:lnTo>
                  <a:lnTo>
                    <a:pt x="315" y="419"/>
                  </a:lnTo>
                  <a:lnTo>
                    <a:pt x="270" y="419"/>
                  </a:lnTo>
                  <a:lnTo>
                    <a:pt x="270" y="543"/>
                  </a:lnTo>
                  <a:lnTo>
                    <a:pt x="270" y="546"/>
                  </a:lnTo>
                  <a:lnTo>
                    <a:pt x="269" y="549"/>
                  </a:lnTo>
                  <a:lnTo>
                    <a:pt x="268" y="551"/>
                  </a:lnTo>
                  <a:lnTo>
                    <a:pt x="266" y="554"/>
                  </a:lnTo>
                  <a:lnTo>
                    <a:pt x="263" y="556"/>
                  </a:lnTo>
                  <a:lnTo>
                    <a:pt x="260" y="557"/>
                  </a:lnTo>
                  <a:lnTo>
                    <a:pt x="258" y="558"/>
                  </a:lnTo>
                  <a:lnTo>
                    <a:pt x="255" y="558"/>
                  </a:lnTo>
                  <a:lnTo>
                    <a:pt x="252" y="558"/>
                  </a:lnTo>
                  <a:lnTo>
                    <a:pt x="250" y="557"/>
                  </a:lnTo>
                  <a:lnTo>
                    <a:pt x="246" y="556"/>
                  </a:lnTo>
                  <a:lnTo>
                    <a:pt x="244" y="554"/>
                  </a:lnTo>
                  <a:lnTo>
                    <a:pt x="242" y="551"/>
                  </a:lnTo>
                  <a:lnTo>
                    <a:pt x="241" y="549"/>
                  </a:lnTo>
                  <a:lnTo>
                    <a:pt x="240" y="546"/>
                  </a:lnTo>
                  <a:lnTo>
                    <a:pt x="240" y="543"/>
                  </a:lnTo>
                  <a:lnTo>
                    <a:pt x="240" y="419"/>
                  </a:lnTo>
                  <a:lnTo>
                    <a:pt x="195" y="419"/>
                  </a:lnTo>
                  <a:lnTo>
                    <a:pt x="192" y="419"/>
                  </a:lnTo>
                  <a:lnTo>
                    <a:pt x="190" y="418"/>
                  </a:lnTo>
                  <a:lnTo>
                    <a:pt x="186" y="417"/>
                  </a:lnTo>
                  <a:lnTo>
                    <a:pt x="184" y="414"/>
                  </a:lnTo>
                  <a:lnTo>
                    <a:pt x="183" y="412"/>
                  </a:lnTo>
                  <a:lnTo>
                    <a:pt x="181" y="410"/>
                  </a:lnTo>
                  <a:lnTo>
                    <a:pt x="180" y="407"/>
                  </a:lnTo>
                  <a:lnTo>
                    <a:pt x="180" y="404"/>
                  </a:lnTo>
                  <a:lnTo>
                    <a:pt x="180" y="344"/>
                  </a:lnTo>
                  <a:lnTo>
                    <a:pt x="180" y="342"/>
                  </a:lnTo>
                  <a:lnTo>
                    <a:pt x="181" y="339"/>
                  </a:lnTo>
                  <a:lnTo>
                    <a:pt x="183" y="336"/>
                  </a:lnTo>
                  <a:lnTo>
                    <a:pt x="184" y="334"/>
                  </a:lnTo>
                  <a:lnTo>
                    <a:pt x="186" y="332"/>
                  </a:lnTo>
                  <a:lnTo>
                    <a:pt x="190" y="331"/>
                  </a:lnTo>
                  <a:lnTo>
                    <a:pt x="192" y="330"/>
                  </a:lnTo>
                  <a:lnTo>
                    <a:pt x="195" y="329"/>
                  </a:lnTo>
                  <a:lnTo>
                    <a:pt x="240" y="329"/>
                  </a:lnTo>
                  <a:lnTo>
                    <a:pt x="240" y="129"/>
                  </a:lnTo>
                  <a:lnTo>
                    <a:pt x="240" y="126"/>
                  </a:lnTo>
                  <a:lnTo>
                    <a:pt x="241" y="123"/>
                  </a:lnTo>
                  <a:lnTo>
                    <a:pt x="242" y="121"/>
                  </a:lnTo>
                  <a:lnTo>
                    <a:pt x="244" y="118"/>
                  </a:lnTo>
                  <a:lnTo>
                    <a:pt x="246" y="117"/>
                  </a:lnTo>
                  <a:lnTo>
                    <a:pt x="250" y="115"/>
                  </a:lnTo>
                  <a:lnTo>
                    <a:pt x="252" y="114"/>
                  </a:lnTo>
                  <a:lnTo>
                    <a:pt x="255" y="114"/>
                  </a:lnTo>
                  <a:lnTo>
                    <a:pt x="258" y="114"/>
                  </a:lnTo>
                  <a:lnTo>
                    <a:pt x="260" y="115"/>
                  </a:lnTo>
                  <a:lnTo>
                    <a:pt x="263" y="117"/>
                  </a:lnTo>
                  <a:lnTo>
                    <a:pt x="266" y="118"/>
                  </a:lnTo>
                  <a:lnTo>
                    <a:pt x="268" y="121"/>
                  </a:lnTo>
                  <a:lnTo>
                    <a:pt x="269" y="123"/>
                  </a:lnTo>
                  <a:lnTo>
                    <a:pt x="270" y="127"/>
                  </a:lnTo>
                  <a:lnTo>
                    <a:pt x="270" y="129"/>
                  </a:lnTo>
                  <a:lnTo>
                    <a:pt x="270" y="329"/>
                  </a:lnTo>
                  <a:lnTo>
                    <a:pt x="315" y="329"/>
                  </a:lnTo>
                  <a:lnTo>
                    <a:pt x="318" y="330"/>
                  </a:lnTo>
                  <a:lnTo>
                    <a:pt x="320" y="331"/>
                  </a:lnTo>
                  <a:lnTo>
                    <a:pt x="323" y="332"/>
                  </a:lnTo>
                  <a:lnTo>
                    <a:pt x="326" y="334"/>
                  </a:lnTo>
                  <a:lnTo>
                    <a:pt x="328" y="336"/>
                  </a:lnTo>
                  <a:lnTo>
                    <a:pt x="329" y="339"/>
                  </a:lnTo>
                  <a:lnTo>
                    <a:pt x="330" y="342"/>
                  </a:lnTo>
                  <a:lnTo>
                    <a:pt x="330" y="344"/>
                  </a:lnTo>
                  <a:lnTo>
                    <a:pt x="330" y="404"/>
                  </a:lnTo>
                  <a:close/>
                  <a:moveTo>
                    <a:pt x="255" y="763"/>
                  </a:moveTo>
                  <a:lnTo>
                    <a:pt x="249" y="762"/>
                  </a:lnTo>
                  <a:lnTo>
                    <a:pt x="243" y="762"/>
                  </a:lnTo>
                  <a:lnTo>
                    <a:pt x="237" y="760"/>
                  </a:lnTo>
                  <a:lnTo>
                    <a:pt x="231" y="758"/>
                  </a:lnTo>
                  <a:lnTo>
                    <a:pt x="226" y="756"/>
                  </a:lnTo>
                  <a:lnTo>
                    <a:pt x="222" y="753"/>
                  </a:lnTo>
                  <a:lnTo>
                    <a:pt x="216" y="749"/>
                  </a:lnTo>
                  <a:lnTo>
                    <a:pt x="212" y="745"/>
                  </a:lnTo>
                  <a:lnTo>
                    <a:pt x="209" y="741"/>
                  </a:lnTo>
                  <a:lnTo>
                    <a:pt x="206" y="737"/>
                  </a:lnTo>
                  <a:lnTo>
                    <a:pt x="203" y="731"/>
                  </a:lnTo>
                  <a:lnTo>
                    <a:pt x="200" y="727"/>
                  </a:lnTo>
                  <a:lnTo>
                    <a:pt x="198" y="720"/>
                  </a:lnTo>
                  <a:lnTo>
                    <a:pt x="196" y="715"/>
                  </a:lnTo>
                  <a:lnTo>
                    <a:pt x="195" y="710"/>
                  </a:lnTo>
                  <a:lnTo>
                    <a:pt x="195" y="703"/>
                  </a:lnTo>
                  <a:lnTo>
                    <a:pt x="195" y="697"/>
                  </a:lnTo>
                  <a:lnTo>
                    <a:pt x="196" y="692"/>
                  </a:lnTo>
                  <a:lnTo>
                    <a:pt x="198" y="685"/>
                  </a:lnTo>
                  <a:lnTo>
                    <a:pt x="200" y="680"/>
                  </a:lnTo>
                  <a:lnTo>
                    <a:pt x="203" y="674"/>
                  </a:lnTo>
                  <a:lnTo>
                    <a:pt x="206" y="670"/>
                  </a:lnTo>
                  <a:lnTo>
                    <a:pt x="209" y="665"/>
                  </a:lnTo>
                  <a:lnTo>
                    <a:pt x="212" y="661"/>
                  </a:lnTo>
                  <a:lnTo>
                    <a:pt x="216" y="657"/>
                  </a:lnTo>
                  <a:lnTo>
                    <a:pt x="222" y="653"/>
                  </a:lnTo>
                  <a:lnTo>
                    <a:pt x="226" y="651"/>
                  </a:lnTo>
                  <a:lnTo>
                    <a:pt x="231" y="648"/>
                  </a:lnTo>
                  <a:lnTo>
                    <a:pt x="237" y="646"/>
                  </a:lnTo>
                  <a:lnTo>
                    <a:pt x="243" y="645"/>
                  </a:lnTo>
                  <a:lnTo>
                    <a:pt x="249" y="643"/>
                  </a:lnTo>
                  <a:lnTo>
                    <a:pt x="255" y="643"/>
                  </a:lnTo>
                  <a:lnTo>
                    <a:pt x="261" y="643"/>
                  </a:lnTo>
                  <a:lnTo>
                    <a:pt x="267" y="645"/>
                  </a:lnTo>
                  <a:lnTo>
                    <a:pt x="273" y="646"/>
                  </a:lnTo>
                  <a:lnTo>
                    <a:pt x="278" y="648"/>
                  </a:lnTo>
                  <a:lnTo>
                    <a:pt x="284" y="651"/>
                  </a:lnTo>
                  <a:lnTo>
                    <a:pt x="288" y="653"/>
                  </a:lnTo>
                  <a:lnTo>
                    <a:pt x="293" y="657"/>
                  </a:lnTo>
                  <a:lnTo>
                    <a:pt x="298" y="661"/>
                  </a:lnTo>
                  <a:lnTo>
                    <a:pt x="301" y="665"/>
                  </a:lnTo>
                  <a:lnTo>
                    <a:pt x="304" y="670"/>
                  </a:lnTo>
                  <a:lnTo>
                    <a:pt x="307" y="674"/>
                  </a:lnTo>
                  <a:lnTo>
                    <a:pt x="311" y="680"/>
                  </a:lnTo>
                  <a:lnTo>
                    <a:pt x="312" y="685"/>
                  </a:lnTo>
                  <a:lnTo>
                    <a:pt x="314" y="692"/>
                  </a:lnTo>
                  <a:lnTo>
                    <a:pt x="315" y="697"/>
                  </a:lnTo>
                  <a:lnTo>
                    <a:pt x="315" y="703"/>
                  </a:lnTo>
                  <a:lnTo>
                    <a:pt x="315" y="710"/>
                  </a:lnTo>
                  <a:lnTo>
                    <a:pt x="314" y="715"/>
                  </a:lnTo>
                  <a:lnTo>
                    <a:pt x="312" y="720"/>
                  </a:lnTo>
                  <a:lnTo>
                    <a:pt x="311" y="727"/>
                  </a:lnTo>
                  <a:lnTo>
                    <a:pt x="307" y="731"/>
                  </a:lnTo>
                  <a:lnTo>
                    <a:pt x="304" y="737"/>
                  </a:lnTo>
                  <a:lnTo>
                    <a:pt x="301" y="741"/>
                  </a:lnTo>
                  <a:lnTo>
                    <a:pt x="298" y="745"/>
                  </a:lnTo>
                  <a:lnTo>
                    <a:pt x="293" y="749"/>
                  </a:lnTo>
                  <a:lnTo>
                    <a:pt x="288" y="753"/>
                  </a:lnTo>
                  <a:lnTo>
                    <a:pt x="284" y="756"/>
                  </a:lnTo>
                  <a:lnTo>
                    <a:pt x="278" y="758"/>
                  </a:lnTo>
                  <a:lnTo>
                    <a:pt x="273" y="760"/>
                  </a:lnTo>
                  <a:lnTo>
                    <a:pt x="267" y="762"/>
                  </a:lnTo>
                  <a:lnTo>
                    <a:pt x="261" y="762"/>
                  </a:lnTo>
                  <a:lnTo>
                    <a:pt x="255" y="763"/>
                  </a:lnTo>
                  <a:close/>
                  <a:moveTo>
                    <a:pt x="883" y="0"/>
                  </a:moveTo>
                  <a:lnTo>
                    <a:pt x="15" y="0"/>
                  </a:lnTo>
                  <a:lnTo>
                    <a:pt x="13" y="0"/>
                  </a:lnTo>
                  <a:lnTo>
                    <a:pt x="10" y="2"/>
                  </a:lnTo>
                  <a:lnTo>
                    <a:pt x="8" y="3"/>
                  </a:lnTo>
                  <a:lnTo>
                    <a:pt x="6" y="5"/>
                  </a:lnTo>
                  <a:lnTo>
                    <a:pt x="3" y="7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883"/>
                  </a:lnTo>
                  <a:lnTo>
                    <a:pt x="1" y="886"/>
                  </a:lnTo>
                  <a:lnTo>
                    <a:pt x="2" y="888"/>
                  </a:lnTo>
                  <a:lnTo>
                    <a:pt x="3" y="892"/>
                  </a:lnTo>
                  <a:lnTo>
                    <a:pt x="6" y="894"/>
                  </a:lnTo>
                  <a:lnTo>
                    <a:pt x="8" y="895"/>
                  </a:lnTo>
                  <a:lnTo>
                    <a:pt x="10" y="897"/>
                  </a:lnTo>
                  <a:lnTo>
                    <a:pt x="13" y="897"/>
                  </a:lnTo>
                  <a:lnTo>
                    <a:pt x="15" y="898"/>
                  </a:lnTo>
                  <a:lnTo>
                    <a:pt x="883" y="898"/>
                  </a:lnTo>
                  <a:lnTo>
                    <a:pt x="886" y="897"/>
                  </a:lnTo>
                  <a:lnTo>
                    <a:pt x="888" y="897"/>
                  </a:lnTo>
                  <a:lnTo>
                    <a:pt x="892" y="895"/>
                  </a:lnTo>
                  <a:lnTo>
                    <a:pt x="894" y="894"/>
                  </a:lnTo>
                  <a:lnTo>
                    <a:pt x="896" y="892"/>
                  </a:lnTo>
                  <a:lnTo>
                    <a:pt x="897" y="888"/>
                  </a:lnTo>
                  <a:lnTo>
                    <a:pt x="898" y="886"/>
                  </a:lnTo>
                  <a:lnTo>
                    <a:pt x="898" y="883"/>
                  </a:lnTo>
                  <a:lnTo>
                    <a:pt x="898" y="15"/>
                  </a:lnTo>
                  <a:lnTo>
                    <a:pt x="898" y="12"/>
                  </a:lnTo>
                  <a:lnTo>
                    <a:pt x="897" y="10"/>
                  </a:lnTo>
                  <a:lnTo>
                    <a:pt x="896" y="7"/>
                  </a:lnTo>
                  <a:lnTo>
                    <a:pt x="894" y="5"/>
                  </a:lnTo>
                  <a:lnTo>
                    <a:pt x="892" y="3"/>
                  </a:lnTo>
                  <a:lnTo>
                    <a:pt x="888" y="2"/>
                  </a:lnTo>
                  <a:lnTo>
                    <a:pt x="886" y="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pt-BR" sz="12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5" name="CaixaDeTexto 4">
            <a:extLst>
              <a:ext uri="{FF2B5EF4-FFF2-40B4-BE49-F238E27FC236}">
                <a16:creationId xmlns:a16="http://schemas.microsoft.com/office/drawing/2014/main" id="{A6F58F16-21CD-4D02-BBAE-D7F00AE1B5BA}"/>
              </a:ext>
            </a:extLst>
          </p:cNvPr>
          <p:cNvSpPr txBox="1"/>
          <p:nvPr/>
        </p:nvSpPr>
        <p:spPr>
          <a:xfrm>
            <a:off x="5703925" y="1035381"/>
            <a:ext cx="2640910" cy="515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Conectividade </a:t>
            </a:r>
            <a:br>
              <a:rPr lang="pt-BR" sz="1350" dirty="0">
                <a:solidFill>
                  <a:schemeClr val="bg1"/>
                </a:solidFill>
              </a:rPr>
            </a:br>
            <a:r>
              <a:rPr lang="pt-BR" sz="1350" dirty="0">
                <a:solidFill>
                  <a:schemeClr val="bg1"/>
                </a:solidFill>
              </a:rPr>
              <a:t>cerebral</a:t>
            </a:r>
            <a:endParaRPr lang="pt-BR" sz="1400" dirty="0">
              <a:solidFill>
                <a:schemeClr val="bg1"/>
              </a:solidFill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D8B1BB68-3B8A-4498-8F26-AFE164154A34}"/>
              </a:ext>
            </a:extLst>
          </p:cNvPr>
          <p:cNvSpPr txBox="1"/>
          <p:nvPr/>
        </p:nvSpPr>
        <p:spPr>
          <a:xfrm>
            <a:off x="439488" y="3831939"/>
            <a:ext cx="2953112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Neurônios motores inferiores</a:t>
            </a:r>
            <a:br>
              <a:rPr lang="pt-BR" sz="1350" dirty="0">
                <a:solidFill>
                  <a:schemeClr val="bg1"/>
                </a:solidFill>
              </a:rPr>
            </a:br>
            <a:r>
              <a:rPr lang="pt-BR" sz="1350" dirty="0">
                <a:solidFill>
                  <a:schemeClr val="bg1"/>
                </a:solidFill>
              </a:rPr>
              <a:t>+ superiores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6219421F-4716-4929-B43A-BCAEB7D8637F}"/>
              </a:ext>
            </a:extLst>
          </p:cNvPr>
          <p:cNvSpPr txBox="1"/>
          <p:nvPr/>
        </p:nvSpPr>
        <p:spPr>
          <a:xfrm>
            <a:off x="6283417" y="2414504"/>
            <a:ext cx="22580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Potenciação de </a:t>
            </a:r>
            <a:br>
              <a:rPr lang="pt-BR" sz="1350" dirty="0">
                <a:solidFill>
                  <a:schemeClr val="bg1"/>
                </a:solidFill>
              </a:rPr>
            </a:br>
            <a:r>
              <a:rPr lang="pt-BR" sz="1350" dirty="0">
                <a:solidFill>
                  <a:schemeClr val="bg1"/>
                </a:solidFill>
              </a:rPr>
              <a:t>longo prazo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8AB58428-CD7E-4A20-AD68-D73744F508E5}"/>
              </a:ext>
            </a:extLst>
          </p:cNvPr>
          <p:cNvSpPr txBox="1"/>
          <p:nvPr/>
        </p:nvSpPr>
        <p:spPr>
          <a:xfrm>
            <a:off x="1071555" y="1044140"/>
            <a:ext cx="225802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Loop recuperação motora  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2FF16C19-0A4F-44C6-9043-3FE7935AAEC0}"/>
              </a:ext>
            </a:extLst>
          </p:cNvPr>
          <p:cNvSpPr txBox="1"/>
          <p:nvPr/>
        </p:nvSpPr>
        <p:spPr>
          <a:xfrm>
            <a:off x="484482" y="2373483"/>
            <a:ext cx="2258024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Aprendizagem cortical</a:t>
            </a:r>
            <a:br>
              <a:rPr lang="pt-BR" sz="1350" dirty="0">
                <a:solidFill>
                  <a:schemeClr val="bg1"/>
                </a:solidFill>
              </a:rPr>
            </a:br>
            <a:r>
              <a:rPr lang="pt-BR" sz="1350" dirty="0">
                <a:solidFill>
                  <a:schemeClr val="bg1"/>
                </a:solidFill>
              </a:rPr>
              <a:t>e periférica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259AF95F-B565-4525-924A-FBC7A883D980}"/>
              </a:ext>
            </a:extLst>
          </p:cNvPr>
          <p:cNvSpPr txBox="1"/>
          <p:nvPr/>
        </p:nvSpPr>
        <p:spPr>
          <a:xfrm>
            <a:off x="3755457" y="2463025"/>
            <a:ext cx="15389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FES + BMI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FB10675-8347-4CA0-AF66-193CA76BE12E}"/>
              </a:ext>
            </a:extLst>
          </p:cNvPr>
          <p:cNvSpPr txBox="1"/>
          <p:nvPr/>
        </p:nvSpPr>
        <p:spPr>
          <a:xfrm>
            <a:off x="5826952" y="3944226"/>
            <a:ext cx="2258024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350" dirty="0">
                <a:solidFill>
                  <a:schemeClr val="bg1"/>
                </a:solidFill>
              </a:rPr>
              <a:t>Plasticidade </a:t>
            </a:r>
          </a:p>
        </p:txBody>
      </p:sp>
    </p:spTree>
    <p:extLst>
      <p:ext uri="{BB962C8B-B14F-4D97-AF65-F5344CB8AC3E}">
        <p14:creationId xmlns:p14="http://schemas.microsoft.com/office/powerpoint/2010/main" val="39556465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26677</TotalTime>
  <Words>1431</Words>
  <Application>Microsoft Office PowerPoint</Application>
  <PresentationFormat>Apresentação na tela (16:9)</PresentationFormat>
  <Paragraphs>111</Paragraphs>
  <Slides>15</Slides>
  <Notes>14</Notes>
  <HiddenSlides>0</HiddenSlides>
  <MMClips>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21" baseType="lpstr">
      <vt:lpstr>Arial</vt:lpstr>
      <vt:lpstr>Arial Narrow</vt:lpstr>
      <vt:lpstr>Calibri</vt:lpstr>
      <vt:lpstr>Segoe UI Light</vt:lpstr>
      <vt:lpstr>Times New Roman</vt:lpstr>
      <vt:lpstr>Tema do Office</vt:lpstr>
      <vt:lpstr>Fechando o ciclo da recuperação da marcha - Unindo a interface cérebro-máquina (ICM) e estimulação elétrica funcional (FES) para melhorar a reabilitação da marcha de pacientes hemiparéticos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Algoritmo Python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Eduardo Frare</dc:creator>
  <cp:lastModifiedBy>Mohamed Zorkot</cp:lastModifiedBy>
  <cp:revision>667</cp:revision>
  <dcterms:modified xsi:type="dcterms:W3CDTF">2020-09-22T12:41:03Z</dcterms:modified>
</cp:coreProperties>
</file>